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2" r:id="rId4"/>
    <p:sldId id="258" r:id="rId5"/>
    <p:sldId id="261" r:id="rId6"/>
    <p:sldId id="259" r:id="rId7"/>
    <p:sldId id="263" r:id="rId8"/>
    <p:sldId id="264" r:id="rId9"/>
    <p:sldId id="265" r:id="rId10"/>
    <p:sldId id="266" r:id="rId11"/>
    <p:sldId id="267" r:id="rId12"/>
    <p:sldId id="26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25/07/1438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25/07/1438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25/07/1438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25/07/1438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25/07/1438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25/07/1438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25/07/1438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25/07/1438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25/07/1438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25/07/1438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25/07/1438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25/07/1438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692696"/>
            <a:ext cx="7848872" cy="5539978"/>
          </a:xfrm>
          <a:prstGeom prst="rect">
            <a:avLst/>
          </a:prstGeom>
          <a:noFill/>
        </p:spPr>
        <p:txBody>
          <a:bodyPr wrap="square" rtlCol="1">
            <a:spAutoFit/>
          </a:bodyPr>
          <a:lstStyle/>
          <a:p>
            <a:pPr algn="just"/>
            <a:r>
              <a:rPr lang="ar-SA" sz="2400" b="1" dirty="0" smtClean="0">
                <a:cs typeface="+mj-cs"/>
              </a:rPr>
              <a:t>الصفات التصنيفية التي تستعمل في تصنيف الحشرات يمكن تقسيمها إلى :</a:t>
            </a:r>
          </a:p>
          <a:p>
            <a:pPr algn="just"/>
            <a:r>
              <a:rPr lang="ar-SA" sz="2400" b="1" dirty="0" smtClean="0">
                <a:solidFill>
                  <a:srgbClr val="002060"/>
                </a:solidFill>
                <a:cs typeface="+mj-cs"/>
              </a:rPr>
              <a:t>اولا: صفات خاصة بالحشرة التي يراد تصنيفها </a:t>
            </a:r>
          </a:p>
          <a:p>
            <a:pPr algn="just"/>
            <a:endParaRPr lang="ar-SA" sz="2400" b="1" dirty="0" smtClean="0">
              <a:cs typeface="+mj-cs"/>
            </a:endParaRPr>
          </a:p>
          <a:p>
            <a:pPr algn="just"/>
            <a:r>
              <a:rPr lang="ar-SA" sz="2400" b="1" dirty="0" smtClean="0">
                <a:solidFill>
                  <a:srgbClr val="FF0000"/>
                </a:solidFill>
                <a:cs typeface="+mj-cs"/>
              </a:rPr>
              <a:t>1) صفات خارجية ( صفات </a:t>
            </a:r>
            <a:r>
              <a:rPr lang="ar-SA" sz="2400" b="1" dirty="0" err="1" smtClean="0">
                <a:solidFill>
                  <a:srgbClr val="FF0000"/>
                </a:solidFill>
                <a:cs typeface="+mj-cs"/>
              </a:rPr>
              <a:t>مورفولوجية</a:t>
            </a:r>
            <a:r>
              <a:rPr lang="ar-SA" sz="2400" b="1" dirty="0" smtClean="0">
                <a:solidFill>
                  <a:srgbClr val="FF0000"/>
                </a:solidFill>
                <a:cs typeface="+mj-cs"/>
              </a:rPr>
              <a:t> خارجية </a:t>
            </a:r>
            <a:r>
              <a:rPr lang="ar-SA" sz="2400" b="1" dirty="0" smtClean="0">
                <a:solidFill>
                  <a:srgbClr val="FF0000"/>
                </a:solidFill>
                <a:cs typeface="+mj-cs"/>
              </a:rPr>
              <a:t>) وتشمل </a:t>
            </a:r>
            <a:r>
              <a:rPr lang="ar-SA" sz="2400" b="1" dirty="0" smtClean="0">
                <a:solidFill>
                  <a:srgbClr val="FF0000"/>
                </a:solidFill>
                <a:cs typeface="+mj-cs"/>
              </a:rPr>
              <a:t>الصفات التالية :</a:t>
            </a:r>
          </a:p>
          <a:p>
            <a:pPr algn="just"/>
            <a:r>
              <a:rPr lang="ar-SA" sz="2400" b="1" dirty="0" smtClean="0">
                <a:cs typeface="+mj-cs"/>
              </a:rPr>
              <a:t>صفات الشكل الظاهري ( الخارجي ) </a:t>
            </a:r>
            <a:r>
              <a:rPr lang="en-US" sz="2400" b="1" dirty="0" smtClean="0">
                <a:cs typeface="+mj-cs"/>
              </a:rPr>
              <a:t>External morphology</a:t>
            </a:r>
          </a:p>
          <a:p>
            <a:pPr algn="just"/>
            <a:r>
              <a:rPr lang="ar-IQ" sz="2400" b="1" dirty="0" smtClean="0">
                <a:solidFill>
                  <a:srgbClr val="FF0000"/>
                </a:solidFill>
                <a:cs typeface="+mj-cs"/>
              </a:rPr>
              <a:t>1- الرأس </a:t>
            </a:r>
            <a:r>
              <a:rPr lang="ar-IQ" sz="2400" b="1" dirty="0" smtClean="0">
                <a:cs typeface="+mj-cs"/>
              </a:rPr>
              <a:t>وتشمل وضع الرأس بالنسبة لمحور الطولي للحشرة والصفائح التي يتركب منها , </a:t>
            </a:r>
            <a:r>
              <a:rPr lang="ar-IQ" sz="2400" b="1" dirty="0" err="1" smtClean="0">
                <a:cs typeface="+mj-cs"/>
              </a:rPr>
              <a:t>تحورات</a:t>
            </a:r>
            <a:r>
              <a:rPr lang="ar-IQ" sz="2400" b="1" dirty="0" smtClean="0">
                <a:cs typeface="+mj-cs"/>
              </a:rPr>
              <a:t> الرأس , العيون المركبة والبسيطة الموجودة فيه , قرون الاستشعار فيها .......الخ .</a:t>
            </a:r>
          </a:p>
          <a:p>
            <a:pPr algn="just"/>
            <a:r>
              <a:rPr lang="ar-IQ" sz="2400" b="1" dirty="0" smtClean="0">
                <a:solidFill>
                  <a:srgbClr val="FF0000"/>
                </a:solidFill>
                <a:cs typeface="+mj-cs"/>
              </a:rPr>
              <a:t>2- الصدر </a:t>
            </a:r>
            <a:r>
              <a:rPr lang="ar-IQ" sz="2400" b="1" dirty="0" smtClean="0">
                <a:cs typeface="+mj-cs"/>
              </a:rPr>
              <a:t>: ويشمل عدد حلقات الصدر , الصفائح  الموجودة في الصدر و </a:t>
            </a:r>
            <a:r>
              <a:rPr lang="ar-IQ" sz="2400" b="1" dirty="0" err="1" smtClean="0">
                <a:cs typeface="+mj-cs"/>
              </a:rPr>
              <a:t>تحوراتها</a:t>
            </a:r>
            <a:r>
              <a:rPr lang="ar-IQ" sz="2400" b="1" dirty="0" smtClean="0">
                <a:cs typeface="+mj-cs"/>
              </a:rPr>
              <a:t> .</a:t>
            </a:r>
          </a:p>
          <a:p>
            <a:pPr algn="just"/>
            <a:r>
              <a:rPr lang="ar-IQ" sz="2400" b="1" dirty="0" smtClean="0">
                <a:solidFill>
                  <a:srgbClr val="FF0000"/>
                </a:solidFill>
                <a:cs typeface="+mj-cs"/>
              </a:rPr>
              <a:t>3- البطن </a:t>
            </a:r>
            <a:r>
              <a:rPr lang="ar-IQ" sz="2400" b="1" dirty="0" smtClean="0">
                <a:cs typeface="+mj-cs"/>
              </a:rPr>
              <a:t>: وتشمل عدد حلقات البطن والزوائد الموجودة في نهاية البطن إلى جانب الصفات أخرى .كما نجد ان هناك صفات خارجية أخرى تستعمل في التصنيف مثل الشعيرات والحراشيف واللذان يوجدان في الجسم أو في زوائد الجسم ,تعريق الاجنحة , الرسغ وعدد العقل , المخالب .</a:t>
            </a:r>
          </a:p>
          <a:p>
            <a:endParaRPr lang="ar-IQ" dirty="0"/>
          </a:p>
        </p:txBody>
      </p:sp>
    </p:spTree>
    <p:extLst>
      <p:ext uri="{BB962C8B-B14F-4D97-AF65-F5344CB8AC3E}">
        <p14:creationId xmlns:p14="http://schemas.microsoft.com/office/powerpoint/2010/main" val="3698904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85642" y="491292"/>
            <a:ext cx="8136904" cy="5755422"/>
          </a:xfrm>
          <a:prstGeom prst="rect">
            <a:avLst/>
          </a:prstGeom>
          <a:noFill/>
        </p:spPr>
        <p:txBody>
          <a:bodyPr wrap="square" rtlCol="1">
            <a:spAutoFit/>
          </a:bodyPr>
          <a:lstStyle/>
          <a:p>
            <a:pPr algn="just"/>
            <a:r>
              <a:rPr lang="ar-SA" sz="2500" b="1" dirty="0" smtClean="0">
                <a:solidFill>
                  <a:srgbClr val="FF0000"/>
                </a:solidFill>
              </a:rPr>
              <a:t>رابعا :الصفات السلوكية </a:t>
            </a:r>
          </a:p>
          <a:p>
            <a:pPr algn="just"/>
            <a:r>
              <a:rPr lang="ar-SA" sz="2500" b="1" dirty="0" smtClean="0"/>
              <a:t>كما ان هناك اختلاف في الصفات </a:t>
            </a:r>
            <a:r>
              <a:rPr lang="ar-SA" sz="2500" b="1" dirty="0" err="1" smtClean="0"/>
              <a:t>المورفولوجية</a:t>
            </a:r>
            <a:r>
              <a:rPr lang="ar-SA" sz="2500" b="1" dirty="0" smtClean="0"/>
              <a:t> بين الانواع المختلفة من الحشرات فان هنالك ايضا بعض الاختلافات في الصفات </a:t>
            </a:r>
            <a:r>
              <a:rPr lang="ar-SA" sz="2500" b="1" dirty="0" err="1" smtClean="0"/>
              <a:t>الطبائعية</a:t>
            </a:r>
            <a:r>
              <a:rPr lang="ar-SA" sz="2500" b="1" dirty="0" smtClean="0"/>
              <a:t>  أو سلوكية التي تميز كل نوع أو جنس عن الاخر فعلي سبيل المثال نجد ان :</a:t>
            </a:r>
          </a:p>
          <a:p>
            <a:pPr algn="just"/>
            <a:r>
              <a:rPr lang="ar-SA" sz="2500" b="1" dirty="0" smtClean="0">
                <a:solidFill>
                  <a:srgbClr val="FF0000"/>
                </a:solidFill>
              </a:rPr>
              <a:t>1- الاختلافات في عادات التناسل ربما يؤدي إلى الانعزال التكاثري للنوع ويؤدي إلى ظهور انواع جديدة .</a:t>
            </a:r>
          </a:p>
          <a:p>
            <a:pPr algn="just"/>
            <a:r>
              <a:rPr lang="ar-SA" sz="2500" b="1" dirty="0" smtClean="0"/>
              <a:t>2-ان بعض الحشرات مثل النمل له جنسين متشابهين مورفولوجيا هما الجنس </a:t>
            </a:r>
            <a:r>
              <a:rPr lang="en-US" sz="2500" b="1" dirty="0" err="1" smtClean="0"/>
              <a:t>Anthidium</a:t>
            </a:r>
            <a:r>
              <a:rPr lang="en-US" sz="2500" b="1" dirty="0" smtClean="0"/>
              <a:t> </a:t>
            </a:r>
            <a:r>
              <a:rPr lang="ar-SA" sz="2500" b="1" dirty="0" smtClean="0"/>
              <a:t> والجنس </a:t>
            </a:r>
            <a:r>
              <a:rPr lang="en-US" sz="2500" b="1" dirty="0" err="1" smtClean="0"/>
              <a:t>Dianthedium</a:t>
            </a:r>
            <a:r>
              <a:rPr lang="en-US" sz="2500" b="1" dirty="0" smtClean="0"/>
              <a:t> </a:t>
            </a:r>
            <a:r>
              <a:rPr lang="ar-SA" sz="2500" b="1" dirty="0" smtClean="0"/>
              <a:t> ولكن ما يميز الانواع التابعة لكل جنس :</a:t>
            </a:r>
          </a:p>
          <a:p>
            <a:pPr algn="just"/>
            <a:r>
              <a:rPr lang="ar-SA" sz="2500" b="1" dirty="0" smtClean="0"/>
              <a:t>ان الانواع التي تتبع للجنس الاول تبنى أعشاشها من مواد مختلفة تماماً من تلك التي تستعملها الانواع  التي تتبع للجنس الثاني . </a:t>
            </a:r>
          </a:p>
          <a:p>
            <a:pPr algn="just"/>
            <a:r>
              <a:rPr lang="ar-SA" sz="2500" b="1" dirty="0" smtClean="0">
                <a:solidFill>
                  <a:srgbClr val="FF0000"/>
                </a:solidFill>
              </a:rPr>
              <a:t>3- نوع وشكل الاصابة التي تحدثها الانواع المختلفة التي تتبع لجنس معين أعتمد عليها في تمييز هذه الانواع . </a:t>
            </a:r>
            <a:r>
              <a:rPr lang="ar-SA" sz="2500" b="1" dirty="0" err="1" smtClean="0">
                <a:solidFill>
                  <a:srgbClr val="FF0000"/>
                </a:solidFill>
              </a:rPr>
              <a:t>بالاضافة</a:t>
            </a:r>
            <a:r>
              <a:rPr lang="ar-SA" sz="2500" b="1" dirty="0" smtClean="0">
                <a:solidFill>
                  <a:srgbClr val="FF0000"/>
                </a:solidFill>
              </a:rPr>
              <a:t> إلى ذلك فهنالك عادات وطبائع أخرى خاصة بكل نوع .</a:t>
            </a:r>
          </a:p>
          <a:p>
            <a:endParaRPr lang="ar-IQ" dirty="0"/>
          </a:p>
        </p:txBody>
      </p:sp>
    </p:spTree>
    <p:extLst>
      <p:ext uri="{BB962C8B-B14F-4D97-AF65-F5344CB8AC3E}">
        <p14:creationId xmlns:p14="http://schemas.microsoft.com/office/powerpoint/2010/main" val="4099157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476672"/>
            <a:ext cx="8352928" cy="4708981"/>
          </a:xfrm>
          <a:prstGeom prst="rect">
            <a:avLst/>
          </a:prstGeom>
          <a:noFill/>
        </p:spPr>
        <p:txBody>
          <a:bodyPr wrap="square" rtlCol="1">
            <a:spAutoFit/>
          </a:bodyPr>
          <a:lstStyle/>
          <a:p>
            <a:pPr algn="just"/>
            <a:r>
              <a:rPr lang="ar-SA" sz="2500" b="1" dirty="0" smtClean="0">
                <a:solidFill>
                  <a:srgbClr val="FF0000"/>
                </a:solidFill>
              </a:rPr>
              <a:t>خامساً: العوامل الجغرافية </a:t>
            </a:r>
          </a:p>
          <a:p>
            <a:pPr algn="just"/>
            <a:r>
              <a:rPr lang="ar-SA" sz="2200" b="1" dirty="0" smtClean="0"/>
              <a:t>ا</a:t>
            </a:r>
            <a:r>
              <a:rPr lang="ar-SA" sz="2500" b="1" dirty="0" smtClean="0">
                <a:cs typeface="+mj-cs"/>
              </a:rPr>
              <a:t>لكائنات</a:t>
            </a:r>
            <a:r>
              <a:rPr lang="ar-SA" sz="2500" b="1" dirty="0" smtClean="0">
                <a:solidFill>
                  <a:srgbClr val="FF0000"/>
                </a:solidFill>
              </a:rPr>
              <a:t> </a:t>
            </a:r>
            <a:r>
              <a:rPr lang="ar-SA" sz="2500" b="1" dirty="0" smtClean="0"/>
              <a:t>الحية عندما تنتقل من اقليم جغرافي  أو منطقة جغرافية معينة إلى منطقة أخرى تختلف عن المنطقة الاولى في الارتفاع وبالتالي في درجات الحرارة والرطوبة وفي فترة الاضاءة  والضغط وعوامل اخرى فانه يحدث نتيجة لذلك بعض التغييرات في بعض الصفات </a:t>
            </a:r>
            <a:r>
              <a:rPr lang="ar-SA" sz="2500" b="1" dirty="0" err="1" smtClean="0"/>
              <a:t>المورفولوجية</a:t>
            </a:r>
            <a:r>
              <a:rPr lang="ar-SA" sz="2500" b="1" dirty="0" smtClean="0"/>
              <a:t> للحشرة كاللون وطول الاجنحة وجود حراشيف او شعيرات لم تكن موجودة من قبل ....... الخ .مما قد يؤدي إلى خطأ او التباس في تعريف هذه المجموعات الحشرية , لذا فان دراسة هذه المجموعات في المناطق الجغرافية التي توجد فيها الحشرة تحت الدراسة , ودراسة معرفة تأثير العوامل الجغرافية وايضاً دراسة ومعرفة تأثير العوامل البيئية على صفات وتوزيع الحشرات قد افاد العلماء التصنيف كثيراً في فصل معظم الانواع الحشرية التي هاجرت من مناطقها الاصلية إلى مناطق جغرافية أخرى .</a:t>
            </a:r>
            <a:endParaRPr lang="ar-IQ" sz="2500" b="1" dirty="0"/>
          </a:p>
        </p:txBody>
      </p:sp>
    </p:spTree>
    <p:extLst>
      <p:ext uri="{BB962C8B-B14F-4D97-AF65-F5344CB8AC3E}">
        <p14:creationId xmlns:p14="http://schemas.microsoft.com/office/powerpoint/2010/main" val="38150456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611560" y="620688"/>
            <a:ext cx="8136904" cy="2400657"/>
          </a:xfrm>
          <a:prstGeom prst="rect">
            <a:avLst/>
          </a:prstGeom>
          <a:noFill/>
        </p:spPr>
        <p:txBody>
          <a:bodyPr wrap="square" rtlCol="1">
            <a:spAutoFit/>
          </a:bodyPr>
          <a:lstStyle/>
          <a:p>
            <a:pPr algn="just"/>
            <a:r>
              <a:rPr lang="ar-SA" sz="2500" b="1" dirty="0" smtClean="0"/>
              <a:t>إذا وجدت مجموعتان من الحشرات وكانت الاختلافات بينهما واضحة فانه ان تكون هناك صعوبة في فصل هاتان المجموعتان مختلفتين إلى نوعين مختلفين أما اذا كانت هاتان المجموعتان متماثلتان وتعيشان تحت ظروف جغرافية متماثلة ولكن توجد بعض الاختلافات الطفيفة  فقد يدل ذلك على ان أفراد المجموعتين هما  تحت انواع </a:t>
            </a:r>
            <a:r>
              <a:rPr lang="en-US" sz="2500" b="1" dirty="0" smtClean="0"/>
              <a:t>Subspecies </a:t>
            </a:r>
            <a:r>
              <a:rPr lang="ar-SA" sz="2500" b="1" dirty="0" smtClean="0"/>
              <a:t> انواع عديد المظهر </a:t>
            </a:r>
            <a:r>
              <a:rPr lang="en-US" sz="2500" b="1" dirty="0" smtClean="0"/>
              <a:t>Polytypic species</a:t>
            </a:r>
            <a:endParaRPr lang="ar-IQ" sz="2500" b="1" dirty="0"/>
          </a:p>
        </p:txBody>
      </p:sp>
    </p:spTree>
    <p:extLst>
      <p:ext uri="{BB962C8B-B14F-4D97-AF65-F5344CB8AC3E}">
        <p14:creationId xmlns:p14="http://schemas.microsoft.com/office/powerpoint/2010/main" val="22306499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620688"/>
            <a:ext cx="8352928" cy="4708981"/>
          </a:xfrm>
          <a:prstGeom prst="rect">
            <a:avLst/>
          </a:prstGeom>
          <a:noFill/>
        </p:spPr>
        <p:txBody>
          <a:bodyPr wrap="square" rtlCol="1">
            <a:spAutoFit/>
          </a:bodyPr>
          <a:lstStyle/>
          <a:p>
            <a:r>
              <a:rPr lang="ar-IQ" sz="2500" b="1" dirty="0" smtClean="0">
                <a:solidFill>
                  <a:srgbClr val="FF0000"/>
                </a:solidFill>
              </a:rPr>
              <a:t>2- الصفات التراكيب خاصة </a:t>
            </a:r>
          </a:p>
          <a:p>
            <a:pPr algn="just"/>
            <a:endParaRPr lang="ar-IQ" sz="2500" b="1" dirty="0" smtClean="0"/>
          </a:p>
          <a:p>
            <a:pPr algn="just"/>
            <a:r>
              <a:rPr lang="ar-IQ" sz="2500" b="1" dirty="0" smtClean="0"/>
              <a:t>هذه التراكيب قد تكون موجودة في أحد الجنسين دون الجنس الاخر مثل آلة السفاد والتي توجد في الذكور وآلة وضع البيض التي توجد في الاناث .</a:t>
            </a:r>
          </a:p>
          <a:p>
            <a:pPr algn="just"/>
            <a:endParaRPr lang="ar-IQ" sz="2500" b="1" dirty="0" smtClean="0"/>
          </a:p>
          <a:p>
            <a:pPr algn="just"/>
            <a:r>
              <a:rPr lang="en-US" sz="2500" b="1" dirty="0" smtClean="0"/>
              <a:t>A</a:t>
            </a:r>
            <a:r>
              <a:rPr lang="ar-SA" sz="2500" b="1" dirty="0" smtClean="0"/>
              <a:t>:</a:t>
            </a:r>
            <a:r>
              <a:rPr lang="ar-IQ" sz="2500" b="1" dirty="0" smtClean="0"/>
              <a:t>آلة السفاد </a:t>
            </a:r>
            <a:r>
              <a:rPr lang="en-US" sz="2500" b="1" dirty="0" smtClean="0"/>
              <a:t>Male genitalia</a:t>
            </a:r>
            <a:r>
              <a:rPr lang="ar-SA" sz="2500" b="1" dirty="0" smtClean="0"/>
              <a:t> </a:t>
            </a:r>
          </a:p>
          <a:p>
            <a:pPr algn="just"/>
            <a:r>
              <a:rPr lang="ar-SA" sz="2500" b="1" dirty="0" smtClean="0"/>
              <a:t>يختلف شكلها وتركيبها في الانواع المختلفة عن بعضها البعض . فقد نجد حشرتين متشابهتين في شكلهما الخارجي ولكنهما يختلفان في صفات أخرى كاللون أو طول الاجنحة فاذا لم يقم المصنف بتحليل هذه الاختلافات ومعرفة اسبابها أو اجراء بعض الدراسات المقارنة للتراكيب الداخلية للحشرتين مثل آلة السفاد فانه لاشك سيقع في خطأ عند تسمية هاتين الحشرتين وربما يضعهما في نوع واحد .</a:t>
            </a:r>
          </a:p>
        </p:txBody>
      </p:sp>
    </p:spTree>
    <p:extLst>
      <p:ext uri="{BB962C8B-B14F-4D97-AF65-F5344CB8AC3E}">
        <p14:creationId xmlns:p14="http://schemas.microsoft.com/office/powerpoint/2010/main" val="3469582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maryam\ADN animation - حمض نووي ريبوزي منقوص الأكسجين - ويكيبيديا، الموسوعة الحرة_files\Male genital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3149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67544" y="692696"/>
            <a:ext cx="8208912" cy="3170099"/>
          </a:xfrm>
          <a:prstGeom prst="rect">
            <a:avLst/>
          </a:prstGeom>
          <a:noFill/>
        </p:spPr>
        <p:txBody>
          <a:bodyPr wrap="square" rtlCol="1">
            <a:spAutoFit/>
          </a:bodyPr>
          <a:lstStyle/>
          <a:p>
            <a:pPr algn="just"/>
            <a:r>
              <a:rPr lang="en-US" sz="2500" b="1" dirty="0" smtClean="0">
                <a:solidFill>
                  <a:srgbClr val="FF0000"/>
                </a:solidFill>
              </a:rPr>
              <a:t>B</a:t>
            </a:r>
            <a:r>
              <a:rPr lang="ar-SA" sz="2500" b="1" dirty="0" smtClean="0">
                <a:solidFill>
                  <a:srgbClr val="FF0000"/>
                </a:solidFill>
              </a:rPr>
              <a:t>: آلة وضع البيض في الانثى </a:t>
            </a:r>
            <a:r>
              <a:rPr lang="en-US" sz="2500" b="1" dirty="0">
                <a:solidFill>
                  <a:srgbClr val="FF0000"/>
                </a:solidFill>
              </a:rPr>
              <a:t>Female </a:t>
            </a:r>
            <a:r>
              <a:rPr lang="en-US" sz="2500" b="1" dirty="0" smtClean="0">
                <a:solidFill>
                  <a:srgbClr val="FF0000"/>
                </a:solidFill>
              </a:rPr>
              <a:t>genitalia</a:t>
            </a:r>
            <a:endParaRPr lang="ar-IQ" sz="2500" b="1" dirty="0" smtClean="0">
              <a:solidFill>
                <a:srgbClr val="FF0000"/>
              </a:solidFill>
            </a:endParaRPr>
          </a:p>
          <a:p>
            <a:pPr algn="just"/>
            <a:endParaRPr lang="en-US" sz="2500" b="1" dirty="0" smtClean="0">
              <a:solidFill>
                <a:srgbClr val="FF0000"/>
              </a:solidFill>
            </a:endParaRPr>
          </a:p>
          <a:p>
            <a:pPr algn="just"/>
            <a:r>
              <a:rPr lang="ar-IQ" sz="2500" b="1" dirty="0" smtClean="0"/>
              <a:t>فأنها تستعمل للتميز الجنس والعائلة التي تنتمي اليها الحشرة كذلك فات تركيب آلة وضع البيض أو شكلها يختلفان من رتبة إلى أخرى وقد تتحور إلى آلة للسع </a:t>
            </a:r>
            <a:r>
              <a:rPr lang="en-US" sz="2500" b="1" dirty="0" smtClean="0"/>
              <a:t>Sting</a:t>
            </a:r>
            <a:r>
              <a:rPr lang="ar-SA" sz="2500" b="1" dirty="0" smtClean="0"/>
              <a:t> كما في معظم حشرات غشائية الاجنحة كالنحل والزنابير أو تتحور للحفر </a:t>
            </a:r>
            <a:r>
              <a:rPr lang="en-US" sz="2500" b="1" dirty="0" err="1" smtClean="0"/>
              <a:t>Didding</a:t>
            </a:r>
            <a:r>
              <a:rPr lang="ar-SA" sz="2500" b="1" dirty="0" smtClean="0"/>
              <a:t> كما في اناث الجراد أو قد تختلف في الطول حيث تكون طويلة جداً في عائلة الجراد ذو القرون الطويلة أو تكون قصيرة كما في الجراد الصحراوي أو النطاطات أو لا تكون ظاهرة خارجيا كما في بعض أنواع الصراصير .</a:t>
            </a:r>
            <a:endParaRPr lang="ar-IQ" sz="2500" dirty="0"/>
          </a:p>
        </p:txBody>
      </p:sp>
    </p:spTree>
    <p:extLst>
      <p:ext uri="{BB962C8B-B14F-4D97-AF65-F5344CB8AC3E}">
        <p14:creationId xmlns:p14="http://schemas.microsoft.com/office/powerpoint/2010/main" val="2763258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صور اول نتائج\DSC0715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012"/>
            <a:ext cx="9144000" cy="6843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3506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39552" y="620688"/>
            <a:ext cx="8280920" cy="4508927"/>
          </a:xfrm>
          <a:prstGeom prst="rect">
            <a:avLst/>
          </a:prstGeom>
          <a:noFill/>
        </p:spPr>
        <p:txBody>
          <a:bodyPr wrap="square" rtlCol="1">
            <a:spAutoFit/>
          </a:bodyPr>
          <a:lstStyle/>
          <a:p>
            <a:pPr algn="just"/>
            <a:r>
              <a:rPr lang="ar-SA" sz="2500" b="1" dirty="0" smtClean="0">
                <a:solidFill>
                  <a:srgbClr val="FF0000"/>
                </a:solidFill>
              </a:rPr>
              <a:t>3-صفات تشريحية </a:t>
            </a:r>
            <a:endParaRPr lang="ar-SA" sz="2500" b="1" dirty="0" smtClean="0"/>
          </a:p>
          <a:p>
            <a:pPr algn="just"/>
            <a:r>
              <a:rPr lang="ar-SA" sz="2500" b="1" dirty="0" smtClean="0"/>
              <a:t>بواسطة التشريح الداخلي يمكن فصل الانواع الحشرات المختلفة بعضها بعض .فالأجهزة الداخلية للحشرة تختلف في تركيبها والامثلة التالية توضح ذلك : </a:t>
            </a:r>
          </a:p>
          <a:p>
            <a:pPr algn="just"/>
            <a:r>
              <a:rPr lang="ar-SA" sz="2500" b="1" dirty="0" smtClean="0"/>
              <a:t>1-الجهاز الهضمي </a:t>
            </a:r>
          </a:p>
          <a:p>
            <a:pPr algn="just"/>
            <a:r>
              <a:rPr lang="ar-SA" sz="2500" b="1" dirty="0" smtClean="0"/>
              <a:t>2-الجهاز العصبي </a:t>
            </a:r>
          </a:p>
          <a:p>
            <a:pPr algn="just"/>
            <a:r>
              <a:rPr lang="ar-SA" sz="2500" b="1" dirty="0" smtClean="0"/>
              <a:t>3-القلب </a:t>
            </a:r>
          </a:p>
          <a:p>
            <a:pPr algn="just"/>
            <a:r>
              <a:rPr lang="ar-SA" sz="2500" b="1" dirty="0" smtClean="0"/>
              <a:t>4-القصبات الهوائية </a:t>
            </a:r>
          </a:p>
          <a:p>
            <a:pPr algn="just"/>
            <a:r>
              <a:rPr lang="ar-SA" sz="2500" b="1" dirty="0" smtClean="0"/>
              <a:t>5- الجهاز التناسلي</a:t>
            </a:r>
          </a:p>
          <a:p>
            <a:pPr algn="just"/>
            <a:r>
              <a:rPr lang="ar-SA" sz="2500" b="1" dirty="0" smtClean="0"/>
              <a:t>   </a:t>
            </a:r>
          </a:p>
          <a:p>
            <a:pPr algn="just"/>
            <a:r>
              <a:rPr lang="ar-SA" sz="2200" b="1" dirty="0" smtClean="0"/>
              <a:t> </a:t>
            </a:r>
          </a:p>
          <a:p>
            <a:pPr algn="just"/>
            <a:endParaRPr lang="ar-SA" sz="2200" b="1" dirty="0" smtClean="0"/>
          </a:p>
          <a:p>
            <a:r>
              <a:rPr lang="ar-SA" dirty="0" smtClean="0"/>
              <a:t> </a:t>
            </a:r>
            <a:endParaRPr lang="ar-IQ" dirty="0"/>
          </a:p>
        </p:txBody>
      </p:sp>
      <p:pic>
        <p:nvPicPr>
          <p:cNvPr id="2050" name="Picture 2" descr="F:\maryam\ADN animation - حمض نووي ريبوزي منقوص الأكسجين - ويكيبيديا، الموسوعة الحرة_files\التشريح الداخلي للنحله.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420888"/>
            <a:ext cx="6048672" cy="432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2765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3528" y="476672"/>
            <a:ext cx="8568952" cy="2539157"/>
          </a:xfrm>
          <a:prstGeom prst="rect">
            <a:avLst/>
          </a:prstGeom>
          <a:noFill/>
        </p:spPr>
        <p:txBody>
          <a:bodyPr wrap="square" rtlCol="1">
            <a:spAutoFit/>
          </a:bodyPr>
          <a:lstStyle/>
          <a:p>
            <a:pPr algn="just"/>
            <a:r>
              <a:rPr lang="ar-SA" sz="2500" b="1" dirty="0">
                <a:solidFill>
                  <a:srgbClr val="FF0000"/>
                </a:solidFill>
                <a:cs typeface="+mj-cs"/>
              </a:rPr>
              <a:t>4- الصفات الجنينية</a:t>
            </a:r>
          </a:p>
          <a:p>
            <a:pPr algn="just"/>
            <a:r>
              <a:rPr lang="ar-SA" sz="2200" b="1" dirty="0">
                <a:cs typeface="+mj-cs"/>
              </a:rPr>
              <a:t>عملية الانقسامات التي تحدث في طور البيضة والاغلفة الجنينية التي تغلف الجنين تختلف من نوع إلى آخر</a:t>
            </a:r>
            <a:r>
              <a:rPr lang="ar-SA" sz="2500" b="1" dirty="0" smtClean="0">
                <a:cs typeface="+mj-cs"/>
              </a:rPr>
              <a:t>.</a:t>
            </a:r>
          </a:p>
          <a:p>
            <a:pPr algn="just"/>
            <a:r>
              <a:rPr lang="ar-SA" sz="2500" b="1" dirty="0" smtClean="0">
                <a:solidFill>
                  <a:srgbClr val="FF0000"/>
                </a:solidFill>
                <a:cs typeface="+mj-cs"/>
              </a:rPr>
              <a:t>5- صفات الصبغات ( كروموسومات ) </a:t>
            </a:r>
          </a:p>
          <a:p>
            <a:pPr algn="just"/>
            <a:r>
              <a:rPr lang="ar-SA" sz="2200" b="1" dirty="0" smtClean="0">
                <a:cs typeface="+mj-cs"/>
              </a:rPr>
              <a:t>استفاد علماء التصنيف من الدراسات الخاصة بعلم الخلية واعتمدوا على عدد الكروموسومات وترتيب المورثات التي تحملها في تحديد العديد من أنواع الحشرات </a:t>
            </a:r>
            <a:endParaRPr lang="ar-SA" sz="2200" b="1" dirty="0">
              <a:cs typeface="+mj-cs"/>
            </a:endParaRPr>
          </a:p>
          <a:p>
            <a:endParaRPr lang="ar-IQ" dirty="0"/>
          </a:p>
        </p:txBody>
      </p:sp>
      <p:pic>
        <p:nvPicPr>
          <p:cNvPr id="3075" name="Picture 3" descr="F:\maryam\ADN animation - حمض نووي ريبوزي منقوص الأكسجين - ويكيبيديا، الموسوعة الحرة_files\4- الصفات الجنينية.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015830"/>
            <a:ext cx="8568952" cy="3509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6746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maryam\ADN animation - حمض نووي ريبوزي منقوص الأكسجين - ويكيبيديا، الموسوعة الحرة_files\كروموسومات ذكر وأنثى حشرة الدروسفيلا.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9392"/>
            <a:ext cx="9144000" cy="822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6073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6" y="404664"/>
            <a:ext cx="8280920" cy="5170646"/>
          </a:xfrm>
          <a:prstGeom prst="rect">
            <a:avLst/>
          </a:prstGeom>
          <a:noFill/>
        </p:spPr>
        <p:txBody>
          <a:bodyPr wrap="square" rtlCol="1">
            <a:spAutoFit/>
          </a:bodyPr>
          <a:lstStyle/>
          <a:p>
            <a:pPr algn="just"/>
            <a:r>
              <a:rPr lang="ar-SA" sz="2200" b="1" dirty="0" smtClean="0">
                <a:solidFill>
                  <a:srgbClr val="FF0000"/>
                </a:solidFill>
              </a:rPr>
              <a:t>ثانياً : الصفات الفسيولوجية </a:t>
            </a:r>
          </a:p>
          <a:p>
            <a:pPr algn="just"/>
            <a:r>
              <a:rPr lang="ar-SA" sz="2200" b="1" dirty="0" smtClean="0"/>
              <a:t>اعتمد علماء التصنيف على العديد من الصفات الفسيولوجية في التصنيف والامثلة على ذلك كثيرة نذكر منها ما يلي :</a:t>
            </a:r>
          </a:p>
          <a:p>
            <a:pPr algn="just"/>
            <a:r>
              <a:rPr lang="ar-SA" sz="2200" b="1" dirty="0" smtClean="0"/>
              <a:t>1-افراز الحشرات القشرية والبق الدقيقي لبعض المواد كالشمع مثلا .</a:t>
            </a:r>
          </a:p>
          <a:p>
            <a:pPr algn="just"/>
            <a:r>
              <a:rPr lang="ar-SA" sz="2200" b="1" dirty="0" smtClean="0"/>
              <a:t>2-افراز بعض انواع البق الحقيقي للروائح الكريهة .</a:t>
            </a:r>
          </a:p>
          <a:p>
            <a:pPr algn="just"/>
            <a:r>
              <a:rPr lang="ar-SA" sz="2200" b="1" dirty="0" smtClean="0"/>
              <a:t>كل هذا ساعد في تصنيف هذه الحشرات .</a:t>
            </a:r>
          </a:p>
          <a:p>
            <a:pPr algn="just"/>
            <a:r>
              <a:rPr lang="ar-SA" sz="2200" b="1" dirty="0" smtClean="0">
                <a:solidFill>
                  <a:srgbClr val="FF0000"/>
                </a:solidFill>
              </a:rPr>
              <a:t>ثالثا : الصفات البيئية </a:t>
            </a:r>
          </a:p>
          <a:p>
            <a:pPr algn="just"/>
            <a:r>
              <a:rPr lang="ar-SA" sz="2200" b="1" dirty="0" smtClean="0"/>
              <a:t>الانواع الحشرية المتشابهة في بعض الصفات </a:t>
            </a:r>
            <a:r>
              <a:rPr lang="ar-SA" sz="2200" b="1" dirty="0" err="1" smtClean="0"/>
              <a:t>المورفولوجية</a:t>
            </a:r>
            <a:r>
              <a:rPr lang="ar-SA" sz="2200" b="1" dirty="0" smtClean="0"/>
              <a:t> والتي يطلق عليها اسم الانواع المستترة كانت تمثل عقبة كبيرة للمشتغل بعلم التصنيف وذلك عند فصل هذه الانواع عن بعضها البعض ولكن وبتقدم الدراسات البيئية استعان علماء التصنيف ببعض المميزات البيئية للوسط الذي تعيش فيه هذه الانواع وبذا فانهم تمكنوا من فصل هذه الانواع عن بعضها البعض من الامثلة على ذلك فصل ستة أنواع من البعوض تتبع للجنس </a:t>
            </a:r>
            <a:r>
              <a:rPr lang="en-US" sz="2200" b="1" dirty="0" smtClean="0"/>
              <a:t>Anopheles</a:t>
            </a:r>
            <a:r>
              <a:rPr lang="ar-SA" sz="2200" b="1" dirty="0" smtClean="0"/>
              <a:t> وذلك بمعرفة الميزات الايكولوجية لمكان المعيشة ( أي حالة المياه ) التي يعيش فيه كل نوع بمعنى ان هل هي مياه جارية أم راكده باردة ام ساخنه مالحة أم حلوة عميقة أم ضحله إلى جانب صفات أخرى تتعلق بعادات الحشرة نفسها . </a:t>
            </a:r>
            <a:endParaRPr lang="ar-IQ" sz="2200" b="1" dirty="0"/>
          </a:p>
        </p:txBody>
      </p:sp>
    </p:spTree>
    <p:extLst>
      <p:ext uri="{BB962C8B-B14F-4D97-AF65-F5344CB8AC3E}">
        <p14:creationId xmlns:p14="http://schemas.microsoft.com/office/powerpoint/2010/main" val="2494501801"/>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310</TotalTime>
  <Words>873</Words>
  <Application>Microsoft Office PowerPoint</Application>
  <PresentationFormat>عرض على الشاشة (3:4)‏</PresentationFormat>
  <Paragraphs>48</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سمة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user</dc:creator>
  <cp:lastModifiedBy>DR.Ahmed Saker</cp:lastModifiedBy>
  <cp:revision>33</cp:revision>
  <dcterms:created xsi:type="dcterms:W3CDTF">2017-04-01T15:26:10Z</dcterms:created>
  <dcterms:modified xsi:type="dcterms:W3CDTF">2017-04-21T17:16:12Z</dcterms:modified>
</cp:coreProperties>
</file>