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8" r:id="rId8"/>
    <p:sldId id="262" r:id="rId9"/>
    <p:sldId id="263" r:id="rId10"/>
    <p:sldId id="269" r:id="rId11"/>
    <p:sldId id="264" r:id="rId12"/>
    <p:sldId id="265" r:id="rId13"/>
    <p:sldId id="270" r:id="rId14"/>
    <p:sldId id="266" r:id="rId15"/>
    <p:sldId id="271" r:id="rId16"/>
    <p:sldId id="267" r:id="rId17"/>
    <p:sldId id="272"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11/06/1439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11/06/1439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11/06/1439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11/06/1439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11/06/1439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11/06/1439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11/06/1439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11/06/1439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11/06/1439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11/06/1439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11/06/1439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11/06/1439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3568" y="692696"/>
            <a:ext cx="7848872" cy="5632311"/>
          </a:xfrm>
          <a:prstGeom prst="rect">
            <a:avLst/>
          </a:prstGeom>
          <a:noFill/>
        </p:spPr>
        <p:txBody>
          <a:bodyPr wrap="square" rtlCol="1">
            <a:spAutoFit/>
          </a:bodyPr>
          <a:lstStyle/>
          <a:p>
            <a:pPr algn="just"/>
            <a:r>
              <a:rPr lang="ar-SA" sz="2400" b="1" u="sng" dirty="0" smtClean="0"/>
              <a:t>حشرات محاصيل الحبوب ( المحاصيل النجيلية ) </a:t>
            </a:r>
            <a:r>
              <a:rPr lang="en-US" sz="2400" b="1" u="sng" dirty="0" smtClean="0"/>
              <a:t>cereal crop insects</a:t>
            </a:r>
          </a:p>
          <a:p>
            <a:pPr algn="just"/>
            <a:r>
              <a:rPr lang="ar-SA" sz="2400" b="1" dirty="0" smtClean="0">
                <a:solidFill>
                  <a:srgbClr val="FF0000"/>
                </a:solidFill>
              </a:rPr>
              <a:t>1- حشرات الحنطة والشعير </a:t>
            </a:r>
            <a:r>
              <a:rPr lang="en-US" sz="2400" b="1" dirty="0" smtClean="0">
                <a:solidFill>
                  <a:srgbClr val="FF0000"/>
                </a:solidFill>
              </a:rPr>
              <a:t>the insects of wheat and Barley</a:t>
            </a:r>
          </a:p>
          <a:p>
            <a:pPr algn="just"/>
            <a:r>
              <a:rPr lang="ar-SA" sz="2400" b="1" dirty="0" smtClean="0"/>
              <a:t>1- حشرة السونة </a:t>
            </a:r>
            <a:r>
              <a:rPr lang="en-US" sz="2400" b="1" i="1" dirty="0" err="1" smtClean="0"/>
              <a:t>Eurygaster</a:t>
            </a:r>
            <a:r>
              <a:rPr lang="en-US" sz="2400" b="1" i="1" dirty="0" smtClean="0"/>
              <a:t> </a:t>
            </a:r>
            <a:r>
              <a:rPr lang="en-US" sz="2400" b="1" i="1" dirty="0" err="1" smtClean="0"/>
              <a:t>integriceps</a:t>
            </a:r>
            <a:endParaRPr lang="en-US" sz="2400" b="1" i="1" dirty="0" smtClean="0"/>
          </a:p>
          <a:p>
            <a:pPr algn="just"/>
            <a:r>
              <a:rPr lang="ar-SA" sz="2400" b="1" dirty="0" smtClean="0"/>
              <a:t>2- دودة الزرع ( حفار اوراق الحنطة ) </a:t>
            </a:r>
            <a:r>
              <a:rPr lang="en-US" sz="2400" b="1" i="1" dirty="0" err="1" smtClean="0"/>
              <a:t>Syingopais</a:t>
            </a:r>
            <a:r>
              <a:rPr lang="en-US" sz="2400" b="1" i="1" dirty="0" smtClean="0"/>
              <a:t> </a:t>
            </a:r>
            <a:r>
              <a:rPr lang="en-US" sz="2400" b="1" i="1" dirty="0" err="1" smtClean="0"/>
              <a:t>temperatella</a:t>
            </a:r>
            <a:endParaRPr lang="en-US" sz="2400" b="1" i="1" dirty="0" smtClean="0"/>
          </a:p>
          <a:p>
            <a:pPr algn="just"/>
            <a:r>
              <a:rPr lang="ar-IQ" sz="2400" b="1" dirty="0" smtClean="0"/>
              <a:t>3- </a:t>
            </a:r>
            <a:r>
              <a:rPr lang="ar-IQ" sz="2400" b="1" dirty="0" smtClean="0"/>
              <a:t>ماضغة </a:t>
            </a:r>
            <a:r>
              <a:rPr lang="ar-IQ" sz="2400" b="1" dirty="0" err="1" smtClean="0"/>
              <a:t>بادرات</a:t>
            </a:r>
            <a:r>
              <a:rPr lang="ar-IQ" sz="2400" b="1" dirty="0" smtClean="0"/>
              <a:t> الحنطة ( خنفساء الحبوب الارضية ) </a:t>
            </a:r>
            <a:r>
              <a:rPr lang="en-US" sz="2400" b="1" i="1" dirty="0" err="1" smtClean="0"/>
              <a:t>Zabrus</a:t>
            </a:r>
            <a:r>
              <a:rPr lang="en-US" sz="2400" b="1" i="1" dirty="0" smtClean="0"/>
              <a:t> </a:t>
            </a:r>
            <a:r>
              <a:rPr lang="en-US" sz="2400" b="1" i="1" dirty="0" err="1" smtClean="0"/>
              <a:t>tenebrioides</a:t>
            </a:r>
            <a:endParaRPr lang="en-US" sz="2400" b="1" i="1" dirty="0" smtClean="0"/>
          </a:p>
          <a:p>
            <a:pPr algn="just"/>
            <a:r>
              <a:rPr lang="ar-SA" sz="2400" b="1" dirty="0" smtClean="0"/>
              <a:t>4- زنبور الحنطة المنشاري </a:t>
            </a:r>
            <a:r>
              <a:rPr lang="en-US" sz="2400" b="1" i="1" dirty="0" err="1" smtClean="0"/>
              <a:t>Cephus</a:t>
            </a:r>
            <a:r>
              <a:rPr lang="en-US" sz="2400" b="1" i="1" dirty="0" smtClean="0"/>
              <a:t> </a:t>
            </a:r>
            <a:r>
              <a:rPr lang="en-US" sz="2400" b="1" i="1" dirty="0" err="1" smtClean="0"/>
              <a:t>tabidus</a:t>
            </a:r>
            <a:r>
              <a:rPr lang="en-US" sz="2400" b="1" i="1" dirty="0"/>
              <a:t> </a:t>
            </a:r>
            <a:r>
              <a:rPr lang="en-US" sz="2400" b="1" dirty="0" smtClean="0"/>
              <a:t>( </a:t>
            </a:r>
            <a:r>
              <a:rPr lang="en-US" sz="2400" b="1" dirty="0" err="1" smtClean="0"/>
              <a:t>Fadr</a:t>
            </a:r>
            <a:r>
              <a:rPr lang="en-US" sz="2400" b="1" dirty="0" smtClean="0"/>
              <a:t>)</a:t>
            </a:r>
          </a:p>
          <a:p>
            <a:pPr algn="just"/>
            <a:r>
              <a:rPr lang="ar-IQ" sz="2400" b="1" dirty="0" smtClean="0"/>
              <a:t>5- تربس الحنطة </a:t>
            </a:r>
            <a:r>
              <a:rPr lang="en-US" sz="2400" b="1" i="1" dirty="0" err="1" smtClean="0"/>
              <a:t>Haplothrips</a:t>
            </a:r>
            <a:r>
              <a:rPr lang="en-US" sz="2400" b="1" i="1" dirty="0" smtClean="0"/>
              <a:t> </a:t>
            </a:r>
            <a:r>
              <a:rPr lang="en-US" sz="2400" b="1" i="1" dirty="0" err="1" smtClean="0"/>
              <a:t>tritici</a:t>
            </a:r>
            <a:r>
              <a:rPr lang="en-US" sz="2400" b="1" i="1" dirty="0" smtClean="0"/>
              <a:t> </a:t>
            </a:r>
            <a:r>
              <a:rPr lang="en-US" sz="2400" b="1" dirty="0" smtClean="0"/>
              <a:t>( </a:t>
            </a:r>
            <a:r>
              <a:rPr lang="en-US" sz="2400" b="1" dirty="0" err="1" smtClean="0"/>
              <a:t>Kurdj</a:t>
            </a:r>
            <a:r>
              <a:rPr lang="en-US" sz="2400" b="1" dirty="0" smtClean="0"/>
              <a:t>.) </a:t>
            </a:r>
          </a:p>
          <a:p>
            <a:pPr algn="just"/>
            <a:r>
              <a:rPr lang="ar-IQ" sz="2400" b="1" dirty="0" smtClean="0"/>
              <a:t>6- كاسرة سنابل النجيليات </a:t>
            </a:r>
            <a:r>
              <a:rPr lang="en-US" sz="2400" b="1" i="1" dirty="0" err="1" smtClean="0"/>
              <a:t>Oria</a:t>
            </a:r>
            <a:r>
              <a:rPr lang="en-US" sz="2400" b="1" i="1" dirty="0" smtClean="0"/>
              <a:t> </a:t>
            </a:r>
            <a:r>
              <a:rPr lang="en-US" sz="2400" b="1" i="1" dirty="0" err="1" smtClean="0"/>
              <a:t>musculosa</a:t>
            </a:r>
            <a:r>
              <a:rPr lang="en-US" sz="2400" b="1" i="1" dirty="0" smtClean="0"/>
              <a:t> </a:t>
            </a:r>
            <a:r>
              <a:rPr lang="en-US" sz="2400" b="1" dirty="0" smtClean="0"/>
              <a:t>( </a:t>
            </a:r>
            <a:r>
              <a:rPr lang="en-US" sz="2400" b="1" dirty="0" err="1" smtClean="0"/>
              <a:t>Huba</a:t>
            </a:r>
            <a:r>
              <a:rPr lang="en-US" sz="2400" b="1" dirty="0" smtClean="0"/>
              <a:t> ) </a:t>
            </a:r>
            <a:endParaRPr lang="ar-IQ" sz="2400" b="1" dirty="0" smtClean="0"/>
          </a:p>
          <a:p>
            <a:pPr algn="just"/>
            <a:r>
              <a:rPr lang="ar-IQ" sz="2400" b="1" dirty="0" smtClean="0"/>
              <a:t>7-جعل الحنطة </a:t>
            </a:r>
            <a:r>
              <a:rPr lang="en-US" sz="2400" b="1" i="1" dirty="0" err="1" smtClean="0"/>
              <a:t>Anisoplia</a:t>
            </a:r>
            <a:r>
              <a:rPr lang="en-US" sz="2400" b="1" i="1" dirty="0" smtClean="0"/>
              <a:t>  </a:t>
            </a:r>
            <a:r>
              <a:rPr lang="en-US" sz="2400" b="1" i="1" dirty="0" err="1" smtClean="0"/>
              <a:t>austriaca</a:t>
            </a:r>
            <a:r>
              <a:rPr lang="en-US" sz="2400" b="1" i="1" dirty="0" smtClean="0"/>
              <a:t> </a:t>
            </a:r>
            <a:r>
              <a:rPr lang="en-US" sz="2400" b="1" dirty="0" smtClean="0"/>
              <a:t>( </a:t>
            </a:r>
            <a:r>
              <a:rPr lang="en-US" sz="2400" b="1" dirty="0" err="1" smtClean="0"/>
              <a:t>Herbst</a:t>
            </a:r>
            <a:r>
              <a:rPr lang="en-US" sz="2400" b="1" dirty="0" smtClean="0"/>
              <a:t> ) </a:t>
            </a:r>
            <a:endParaRPr lang="en-US" sz="2400" b="1" dirty="0"/>
          </a:p>
          <a:p>
            <a:pPr algn="just"/>
            <a:endParaRPr lang="ar-SA" sz="2400" b="1" dirty="0" smtClean="0"/>
          </a:p>
          <a:p>
            <a:pPr algn="just"/>
            <a:r>
              <a:rPr lang="ar-SA" sz="2400" b="1" dirty="0" smtClean="0">
                <a:solidFill>
                  <a:srgbClr val="FF0000"/>
                </a:solidFill>
              </a:rPr>
              <a:t>2- حشرات الذرة </a:t>
            </a:r>
            <a:r>
              <a:rPr lang="en-US" sz="2400" b="1" dirty="0" smtClean="0">
                <a:solidFill>
                  <a:srgbClr val="FF0000"/>
                </a:solidFill>
              </a:rPr>
              <a:t>The insects of corn </a:t>
            </a:r>
          </a:p>
          <a:p>
            <a:pPr algn="just"/>
            <a:r>
              <a:rPr lang="ar-SA" sz="2400" b="1" dirty="0" smtClean="0"/>
              <a:t>1- حفار ساق الذرة </a:t>
            </a:r>
            <a:r>
              <a:rPr lang="en-US" sz="2400" b="1" i="1" dirty="0" err="1" smtClean="0"/>
              <a:t>Semia</a:t>
            </a:r>
            <a:r>
              <a:rPr lang="en-US" sz="2400" b="1" i="1" dirty="0" smtClean="0"/>
              <a:t> </a:t>
            </a:r>
            <a:r>
              <a:rPr lang="en-US" sz="2400" b="1" i="1" dirty="0" err="1" smtClean="0"/>
              <a:t>cretica</a:t>
            </a:r>
            <a:endParaRPr lang="en-US" sz="2400" b="1" i="1" dirty="0" smtClean="0"/>
          </a:p>
          <a:p>
            <a:pPr algn="just"/>
            <a:r>
              <a:rPr lang="ar-SA" sz="2400" b="1" dirty="0" smtClean="0"/>
              <a:t>2- دودة الذرة </a:t>
            </a:r>
            <a:r>
              <a:rPr lang="en-US" sz="2400" b="1" i="1" dirty="0" err="1" smtClean="0"/>
              <a:t>Leucania</a:t>
            </a:r>
            <a:r>
              <a:rPr lang="en-US" sz="2400" b="1" i="1" dirty="0" smtClean="0"/>
              <a:t> </a:t>
            </a:r>
            <a:r>
              <a:rPr lang="en-US" sz="2400" b="1" i="1" dirty="0" err="1" smtClean="0"/>
              <a:t>loreyi</a:t>
            </a:r>
            <a:r>
              <a:rPr lang="en-US" sz="2400" b="1" i="1" dirty="0" smtClean="0"/>
              <a:t> </a:t>
            </a:r>
            <a:r>
              <a:rPr lang="en-US" sz="2400" b="1" dirty="0" smtClean="0"/>
              <a:t>( Dup.)</a:t>
            </a:r>
          </a:p>
          <a:p>
            <a:pPr algn="just"/>
            <a:r>
              <a:rPr lang="ar-IQ" sz="2400" b="1" dirty="0" smtClean="0"/>
              <a:t>3- من الذرة  </a:t>
            </a:r>
            <a:r>
              <a:rPr lang="en-US" sz="2400" b="1" i="1" dirty="0" smtClean="0"/>
              <a:t>Aphis </a:t>
            </a:r>
            <a:r>
              <a:rPr lang="en-US" sz="2400" b="1" i="1" dirty="0" err="1" smtClean="0"/>
              <a:t>maidis</a:t>
            </a:r>
            <a:r>
              <a:rPr lang="en-US" sz="2400" b="1" i="1" dirty="0" smtClean="0"/>
              <a:t> </a:t>
            </a:r>
            <a:r>
              <a:rPr lang="en-US" sz="2400" b="1" dirty="0" smtClean="0"/>
              <a:t>( </a:t>
            </a:r>
            <a:r>
              <a:rPr lang="en-US" sz="2400" b="1" dirty="0" err="1" smtClean="0"/>
              <a:t>Flrch</a:t>
            </a:r>
            <a:r>
              <a:rPr lang="en-US" sz="2400" b="1" dirty="0" smtClean="0"/>
              <a:t>) </a:t>
            </a:r>
          </a:p>
        </p:txBody>
      </p:sp>
    </p:spTree>
    <p:extLst>
      <p:ext uri="{BB962C8B-B14F-4D97-AF65-F5344CB8AC3E}">
        <p14:creationId xmlns:p14="http://schemas.microsoft.com/office/powerpoint/2010/main" val="9962987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maryam\ADN animation - حمض نووي ريبوزي منقوص الأكسجين - ويكيبيديا، الموسوعة الحرة_files\Zabrus_tenebrionides_(Goeze,_1777)_(29354428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1590"/>
            <a:ext cx="9144000" cy="4274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5363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620688"/>
            <a:ext cx="8136904" cy="3323987"/>
          </a:xfrm>
          <a:prstGeom prst="rect">
            <a:avLst/>
          </a:prstGeom>
          <a:noFill/>
        </p:spPr>
        <p:txBody>
          <a:bodyPr wrap="square" rtlCol="1">
            <a:spAutoFit/>
          </a:bodyPr>
          <a:lstStyle/>
          <a:p>
            <a:pPr algn="just"/>
            <a:r>
              <a:rPr lang="ar-SA" sz="2400" b="1" dirty="0" err="1" smtClean="0"/>
              <a:t>افحة</a:t>
            </a:r>
            <a:r>
              <a:rPr lang="ar-SA" sz="2400" b="1" dirty="0" smtClean="0"/>
              <a:t> ماضغة </a:t>
            </a:r>
            <a:r>
              <a:rPr lang="ar-SA" sz="2400" b="1" dirty="0" err="1" smtClean="0"/>
              <a:t>بادرات</a:t>
            </a:r>
            <a:r>
              <a:rPr lang="ar-SA" sz="2400" b="1" dirty="0" smtClean="0"/>
              <a:t> الحنطة </a:t>
            </a:r>
          </a:p>
          <a:p>
            <a:pPr algn="just"/>
            <a:r>
              <a:rPr lang="ar-SA" sz="2400" b="1" dirty="0" smtClean="0"/>
              <a:t>الزراعية : باتباع نظام الدورات الزراعية وعدم زراعة الاراضي بشكل متواصل بالحنطة والشعير .</a:t>
            </a:r>
          </a:p>
          <a:p>
            <a:pPr algn="just"/>
            <a:r>
              <a:rPr lang="ar-SA" sz="2400" b="1" dirty="0" smtClean="0"/>
              <a:t>الحيوية : يتوفر عدد من الطفيليات يمكن الاستفادة منها </a:t>
            </a:r>
          </a:p>
          <a:p>
            <a:pPr algn="just"/>
            <a:r>
              <a:rPr lang="ar-SA" sz="2400" b="1" dirty="0" smtClean="0"/>
              <a:t>الكيمياوية : </a:t>
            </a:r>
          </a:p>
          <a:p>
            <a:pPr algn="just"/>
            <a:r>
              <a:rPr lang="ar-SA" sz="2400" b="1" dirty="0" smtClean="0"/>
              <a:t>التعفير بمبيد </a:t>
            </a:r>
            <a:r>
              <a:rPr lang="en-US" sz="2400" b="1" dirty="0" smtClean="0"/>
              <a:t>BHC</a:t>
            </a:r>
            <a:r>
              <a:rPr lang="ar-SA" sz="2400" b="1" dirty="0" smtClean="0"/>
              <a:t> 2.6% بمعدل 302 كغم / دونم خلال فصل الشتاء .</a:t>
            </a:r>
          </a:p>
          <a:p>
            <a:pPr algn="just"/>
            <a:r>
              <a:rPr lang="ar-SA" sz="2400" b="1" dirty="0" smtClean="0"/>
              <a:t>الطعم السام من نفس المادة السابقة بنسبة 0.2-0.9 % مع النخالة ويوزع بمعدل 10 كغم / دونم .</a:t>
            </a:r>
          </a:p>
          <a:p>
            <a:endParaRPr lang="ar-IQ" dirty="0"/>
          </a:p>
        </p:txBody>
      </p:sp>
    </p:spTree>
    <p:extLst>
      <p:ext uri="{BB962C8B-B14F-4D97-AF65-F5344CB8AC3E}">
        <p14:creationId xmlns:p14="http://schemas.microsoft.com/office/powerpoint/2010/main" val="1427973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404664"/>
            <a:ext cx="8280920" cy="5170646"/>
          </a:xfrm>
          <a:prstGeom prst="rect">
            <a:avLst/>
          </a:prstGeom>
          <a:noFill/>
        </p:spPr>
        <p:txBody>
          <a:bodyPr wrap="square" rtlCol="1">
            <a:spAutoFit/>
          </a:bodyPr>
          <a:lstStyle/>
          <a:p>
            <a:pPr algn="just"/>
            <a:r>
              <a:rPr lang="ar-SA" sz="2200" b="1" dirty="0" smtClean="0">
                <a:solidFill>
                  <a:srgbClr val="FF0000"/>
                </a:solidFill>
              </a:rPr>
              <a:t>زنبور الحنطة المنشاري </a:t>
            </a:r>
            <a:r>
              <a:rPr lang="en-US" sz="2200" b="1" dirty="0" smtClean="0">
                <a:solidFill>
                  <a:srgbClr val="FF0000"/>
                </a:solidFill>
              </a:rPr>
              <a:t>Wheat Steam Saw Fly</a:t>
            </a:r>
          </a:p>
          <a:p>
            <a:pPr algn="just"/>
            <a:r>
              <a:rPr lang="en-US" sz="2200" b="1" i="1" dirty="0" err="1" smtClean="0">
                <a:solidFill>
                  <a:srgbClr val="FF0000"/>
                </a:solidFill>
              </a:rPr>
              <a:t>Cephus</a:t>
            </a:r>
            <a:r>
              <a:rPr lang="en-US" sz="2200" b="1" i="1" dirty="0" smtClean="0">
                <a:solidFill>
                  <a:srgbClr val="FF0000"/>
                </a:solidFill>
              </a:rPr>
              <a:t> </a:t>
            </a:r>
            <a:r>
              <a:rPr lang="en-US" sz="2200" b="1" i="1" dirty="0" err="1" smtClean="0">
                <a:solidFill>
                  <a:srgbClr val="FF0000"/>
                </a:solidFill>
              </a:rPr>
              <a:t>tabidus</a:t>
            </a:r>
            <a:r>
              <a:rPr lang="en-US" sz="2200" b="1" i="1" dirty="0" smtClean="0">
                <a:solidFill>
                  <a:srgbClr val="FF0000"/>
                </a:solidFill>
              </a:rPr>
              <a:t> </a:t>
            </a:r>
            <a:r>
              <a:rPr lang="en-US" sz="2200" b="1" dirty="0" smtClean="0">
                <a:solidFill>
                  <a:srgbClr val="FF0000"/>
                </a:solidFill>
              </a:rPr>
              <a:t>( </a:t>
            </a:r>
            <a:r>
              <a:rPr lang="en-US" sz="2200" b="1" dirty="0" err="1" smtClean="0">
                <a:solidFill>
                  <a:srgbClr val="FF0000"/>
                </a:solidFill>
              </a:rPr>
              <a:t>Fodr</a:t>
            </a:r>
            <a:r>
              <a:rPr lang="en-US" sz="2200" b="1" dirty="0" smtClean="0">
                <a:solidFill>
                  <a:srgbClr val="FF0000"/>
                </a:solidFill>
              </a:rPr>
              <a:t>) </a:t>
            </a:r>
          </a:p>
          <a:p>
            <a:pPr algn="just"/>
            <a:r>
              <a:rPr lang="en-US" sz="2200" b="1" dirty="0" smtClean="0">
                <a:solidFill>
                  <a:srgbClr val="FF0000"/>
                </a:solidFill>
              </a:rPr>
              <a:t>Family : </a:t>
            </a:r>
            <a:r>
              <a:rPr lang="en-US" sz="2200" b="1" dirty="0" err="1" smtClean="0">
                <a:solidFill>
                  <a:srgbClr val="FF0000"/>
                </a:solidFill>
              </a:rPr>
              <a:t>Cephidae</a:t>
            </a:r>
            <a:endParaRPr lang="en-US" sz="2200" b="1" dirty="0" smtClean="0">
              <a:solidFill>
                <a:srgbClr val="FF0000"/>
              </a:solidFill>
            </a:endParaRPr>
          </a:p>
          <a:p>
            <a:pPr algn="just"/>
            <a:r>
              <a:rPr lang="en-US" sz="2200" b="1" dirty="0" smtClean="0">
                <a:solidFill>
                  <a:srgbClr val="FF0000"/>
                </a:solidFill>
              </a:rPr>
              <a:t>Order: Hymenoptera</a:t>
            </a:r>
          </a:p>
          <a:p>
            <a:pPr algn="just"/>
            <a:r>
              <a:rPr lang="ar-SA" sz="2200" b="1" dirty="0" smtClean="0"/>
              <a:t>تنتشر هذه لحشرة في اوربا وحوض البحر المتوسط ومنها العراق . </a:t>
            </a:r>
          </a:p>
          <a:p>
            <a:pPr algn="just"/>
            <a:r>
              <a:rPr lang="ar-SA" sz="2200" b="1" dirty="0" smtClean="0"/>
              <a:t>تقضي الحشرة فترة الشتاء على شكل يرقة داخل شرنقة في الجزء القاعدي من الساق القريب من سطح التربة وفي الربيع تتعذر وتخرج الحشرات البالغة وبعد التزاوج تضع الانثى بيوض حمراء اللون بحدود 10-15 بيضة بصورة منفردة بواسطة آلة وضع البيض المنشارية ( سبب التسمية )  داخل ساق الحنطة وتحت السنابل وذلك قبل تكوين البذور فيها . يفقس البيض بعد بضعة ايام عن يرقات تحفر في الساق متجهة نحو الاسفل . </a:t>
            </a:r>
          </a:p>
          <a:p>
            <a:pPr algn="just"/>
            <a:r>
              <a:rPr lang="ar-SA" sz="2200" b="1" dirty="0" err="1" smtClean="0"/>
              <a:t>وتتشرنق</a:t>
            </a:r>
            <a:r>
              <a:rPr lang="ar-SA" sz="2200" b="1" dirty="0" smtClean="0"/>
              <a:t> في المنطقة بين التاج وبداية تفرع الساق وتبقى حتى فصل الربيع القادم لها جيل واحد في السنة </a:t>
            </a:r>
          </a:p>
          <a:p>
            <a:pPr algn="just"/>
            <a:r>
              <a:rPr lang="ar-SA" sz="2200" b="1" dirty="0" smtClean="0"/>
              <a:t>مكافحة :</a:t>
            </a:r>
          </a:p>
          <a:p>
            <a:pPr algn="just"/>
            <a:r>
              <a:rPr lang="ar-SA" sz="2200" b="1" dirty="0" smtClean="0"/>
              <a:t>الزراعية : حراثة الارض في الخريف تقلل من الاصابة وذلك لطمر اليرقات في التربة .</a:t>
            </a:r>
          </a:p>
          <a:p>
            <a:pPr algn="just"/>
            <a:r>
              <a:rPr lang="ar-SA" sz="2200" b="1" dirty="0" smtClean="0"/>
              <a:t>الكيمياوية : يمكن استخدام مبيد السفن 85% بمعدل 7 غم / غالون ماء . </a:t>
            </a:r>
            <a:endParaRPr lang="ar-IQ" sz="2200" b="1" dirty="0"/>
          </a:p>
        </p:txBody>
      </p:sp>
    </p:spTree>
    <p:extLst>
      <p:ext uri="{BB962C8B-B14F-4D97-AF65-F5344CB8AC3E}">
        <p14:creationId xmlns:p14="http://schemas.microsoft.com/office/powerpoint/2010/main" val="158971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maryam\ADN animation - حمض نووي ريبوزي منقوص الأكسجين - ويكيبيديا، الموسوعة الحرة_files\Cephus tabid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60648"/>
            <a:ext cx="7901136" cy="6453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2133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476672"/>
            <a:ext cx="7992888" cy="5632311"/>
          </a:xfrm>
          <a:prstGeom prst="rect">
            <a:avLst/>
          </a:prstGeom>
          <a:noFill/>
        </p:spPr>
        <p:txBody>
          <a:bodyPr wrap="square" rtlCol="1">
            <a:spAutoFit/>
          </a:bodyPr>
          <a:lstStyle/>
          <a:p>
            <a:pPr algn="just"/>
            <a:r>
              <a:rPr lang="ar-SA" sz="2400" b="1" dirty="0" smtClean="0">
                <a:solidFill>
                  <a:srgbClr val="FF0000"/>
                </a:solidFill>
              </a:rPr>
              <a:t>تربس الحنطة </a:t>
            </a:r>
            <a:r>
              <a:rPr lang="en-US" sz="2400" b="1" dirty="0" smtClean="0">
                <a:solidFill>
                  <a:srgbClr val="FF0000"/>
                </a:solidFill>
              </a:rPr>
              <a:t>The </a:t>
            </a:r>
            <a:r>
              <a:rPr lang="en-US" sz="2400" b="1" dirty="0" err="1" smtClean="0">
                <a:solidFill>
                  <a:srgbClr val="FF0000"/>
                </a:solidFill>
              </a:rPr>
              <a:t>Corian</a:t>
            </a:r>
            <a:r>
              <a:rPr lang="en-US" sz="2400" b="1" dirty="0" smtClean="0">
                <a:solidFill>
                  <a:srgbClr val="FF0000"/>
                </a:solidFill>
              </a:rPr>
              <a:t> </a:t>
            </a:r>
            <a:r>
              <a:rPr lang="en-US" sz="2400" b="1" dirty="0" err="1" smtClean="0">
                <a:solidFill>
                  <a:srgbClr val="FF0000"/>
                </a:solidFill>
              </a:rPr>
              <a:t>Thrips</a:t>
            </a:r>
            <a:endParaRPr lang="en-US" sz="2400" b="1" dirty="0" smtClean="0">
              <a:solidFill>
                <a:srgbClr val="FF0000"/>
              </a:solidFill>
            </a:endParaRPr>
          </a:p>
          <a:p>
            <a:pPr algn="just"/>
            <a:r>
              <a:rPr lang="en-US" sz="2400" b="1" dirty="0" smtClean="0">
                <a:solidFill>
                  <a:srgbClr val="FF0000"/>
                </a:solidFill>
              </a:rPr>
              <a:t>Family: </a:t>
            </a:r>
            <a:r>
              <a:rPr lang="en-US" sz="2400" b="1" dirty="0" err="1" smtClean="0">
                <a:solidFill>
                  <a:srgbClr val="FF0000"/>
                </a:solidFill>
              </a:rPr>
              <a:t>Phloeothripidae</a:t>
            </a:r>
            <a:endParaRPr lang="en-US" sz="2400" b="1" dirty="0" smtClean="0">
              <a:solidFill>
                <a:srgbClr val="FF0000"/>
              </a:solidFill>
            </a:endParaRPr>
          </a:p>
          <a:p>
            <a:pPr algn="just"/>
            <a:r>
              <a:rPr lang="en-US" sz="2400" b="1" dirty="0" smtClean="0">
                <a:solidFill>
                  <a:srgbClr val="FF0000"/>
                </a:solidFill>
              </a:rPr>
              <a:t>Order: </a:t>
            </a:r>
            <a:r>
              <a:rPr lang="en-US" sz="2400" b="1" dirty="0" err="1" smtClean="0">
                <a:solidFill>
                  <a:srgbClr val="FF0000"/>
                </a:solidFill>
              </a:rPr>
              <a:t>Thysanoptera</a:t>
            </a:r>
            <a:endParaRPr lang="en-US" sz="2400" b="1" dirty="0" smtClean="0">
              <a:solidFill>
                <a:srgbClr val="FF0000"/>
              </a:solidFill>
            </a:endParaRPr>
          </a:p>
          <a:p>
            <a:pPr algn="just"/>
            <a:r>
              <a:rPr lang="en-US" sz="2400" b="1" i="1" dirty="0" err="1" smtClean="0">
                <a:solidFill>
                  <a:srgbClr val="FF0000"/>
                </a:solidFill>
              </a:rPr>
              <a:t>Haplothrips</a:t>
            </a:r>
            <a:r>
              <a:rPr lang="en-US" sz="2400" b="1" i="1" dirty="0" smtClean="0">
                <a:solidFill>
                  <a:srgbClr val="FF0000"/>
                </a:solidFill>
              </a:rPr>
              <a:t> </a:t>
            </a:r>
            <a:r>
              <a:rPr lang="en-US" sz="2400" b="1" i="1" dirty="0" err="1" smtClean="0">
                <a:solidFill>
                  <a:srgbClr val="FF0000"/>
                </a:solidFill>
              </a:rPr>
              <a:t>tritici</a:t>
            </a:r>
            <a:endParaRPr lang="en-US" sz="2400" b="1" i="1" dirty="0" smtClean="0">
              <a:solidFill>
                <a:srgbClr val="FF0000"/>
              </a:solidFill>
            </a:endParaRPr>
          </a:p>
          <a:p>
            <a:pPr algn="just"/>
            <a:r>
              <a:rPr lang="ar-SA" sz="2400" b="1" dirty="0"/>
              <a:t> </a:t>
            </a:r>
            <a:r>
              <a:rPr lang="ar-SA" sz="2400" b="1" dirty="0" smtClean="0"/>
              <a:t>تنتشر في اوربا وحوض  البر المتوسط وفي العراق في محافظة السليمانية واربيل </a:t>
            </a:r>
            <a:r>
              <a:rPr lang="ar-SA" sz="2400" b="1" dirty="0" err="1" smtClean="0"/>
              <a:t>ونينوى</a:t>
            </a:r>
            <a:r>
              <a:rPr lang="ar-SA" sz="2400" b="1" dirty="0" smtClean="0"/>
              <a:t> .</a:t>
            </a:r>
          </a:p>
          <a:p>
            <a:pPr algn="just"/>
            <a:r>
              <a:rPr lang="ar-SA" sz="2400" b="1" dirty="0" smtClean="0"/>
              <a:t>تقضي الحشرة البالغة فصل الشتاء في بيات بين الاوراق المتساقطة والاعشاب تخرج في الربيع تتزاوج وتضع البيض في انسجة نبات الحنطة  وبعد الفقس تتغذى الحوريات بامتصاص العصارة النباتية تنسلخ الحوريات مرتين ثم تتحول في التربة إلى طور </a:t>
            </a:r>
            <a:r>
              <a:rPr lang="ar-SA" sz="2400" b="1" dirty="0" err="1" smtClean="0"/>
              <a:t>ماقبل</a:t>
            </a:r>
            <a:r>
              <a:rPr lang="ar-SA" sz="2400" b="1" dirty="0" smtClean="0"/>
              <a:t> العذراء ثم العذراء وتخرج بعد ذلك الحشرة البالغة تتزاوج وتضع الاناث البيض في السنابل ثم تترك حقول الحنطة والشعير وتهاجر إلى حيث تقضي الشتاء إلى الربيع التالي .</a:t>
            </a:r>
          </a:p>
          <a:p>
            <a:pPr algn="just"/>
            <a:endParaRPr lang="ar-SA" sz="2400" b="1" dirty="0"/>
          </a:p>
          <a:p>
            <a:pPr algn="just"/>
            <a:r>
              <a:rPr lang="ar-SA" sz="2400" b="1" dirty="0" smtClean="0">
                <a:solidFill>
                  <a:srgbClr val="FF0000"/>
                </a:solidFill>
              </a:rPr>
              <a:t>مكافحة</a:t>
            </a:r>
            <a:r>
              <a:rPr lang="ar-SA" sz="2400" b="1" dirty="0" smtClean="0"/>
              <a:t> : الزراعية : استخدام اصناف المقاومة .</a:t>
            </a:r>
          </a:p>
          <a:p>
            <a:pPr algn="just"/>
            <a:r>
              <a:rPr lang="ar-SA" sz="2400" b="1" dirty="0" smtClean="0"/>
              <a:t>الكيمياوية : استخدام مبيد </a:t>
            </a:r>
            <a:r>
              <a:rPr lang="ar-SA" sz="2400" b="1" dirty="0" err="1" smtClean="0"/>
              <a:t>مالاثيون</a:t>
            </a:r>
            <a:r>
              <a:rPr lang="ar-SA" sz="2400" b="1" dirty="0" smtClean="0"/>
              <a:t> 57% بمعدل 10 سم 3 / غالون ماء . </a:t>
            </a:r>
            <a:endParaRPr lang="ar-IQ" sz="2400" b="1" dirty="0"/>
          </a:p>
        </p:txBody>
      </p:sp>
    </p:spTree>
    <p:extLst>
      <p:ext uri="{BB962C8B-B14F-4D97-AF65-F5344CB8AC3E}">
        <p14:creationId xmlns:p14="http://schemas.microsoft.com/office/powerpoint/2010/main" val="578124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maryam\ADN animation - حمض نووي ريبوزي منقوص الأكسجين - ويكيبيديا، الموسوعة الحرة_files\Haplothrips tritic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8640"/>
            <a:ext cx="8784976" cy="6048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9438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9552" y="476672"/>
            <a:ext cx="8136904" cy="5847755"/>
          </a:xfrm>
          <a:prstGeom prst="rect">
            <a:avLst/>
          </a:prstGeom>
          <a:noFill/>
        </p:spPr>
        <p:txBody>
          <a:bodyPr wrap="square" rtlCol="1">
            <a:spAutoFit/>
          </a:bodyPr>
          <a:lstStyle/>
          <a:p>
            <a:pPr algn="just"/>
            <a:r>
              <a:rPr lang="ar-SA" sz="2200" b="1" dirty="0" smtClean="0">
                <a:solidFill>
                  <a:srgbClr val="FF0000"/>
                </a:solidFill>
              </a:rPr>
              <a:t>حفار ساق الذرة </a:t>
            </a:r>
            <a:r>
              <a:rPr lang="en-US" sz="2200" b="1" dirty="0" smtClean="0">
                <a:solidFill>
                  <a:srgbClr val="FF0000"/>
                </a:solidFill>
              </a:rPr>
              <a:t>Corn stem Borer</a:t>
            </a:r>
          </a:p>
          <a:p>
            <a:pPr algn="just"/>
            <a:r>
              <a:rPr lang="en-US" sz="2200" b="1" dirty="0" smtClean="0">
                <a:solidFill>
                  <a:srgbClr val="FF0000"/>
                </a:solidFill>
              </a:rPr>
              <a:t>Family: </a:t>
            </a:r>
            <a:r>
              <a:rPr lang="en-US" sz="2200" b="1" dirty="0" err="1" smtClean="0">
                <a:solidFill>
                  <a:srgbClr val="FF0000"/>
                </a:solidFill>
              </a:rPr>
              <a:t>Noctuidae</a:t>
            </a:r>
            <a:r>
              <a:rPr lang="ar-SA" sz="2200" b="1" dirty="0" smtClean="0">
                <a:solidFill>
                  <a:srgbClr val="FF0000"/>
                </a:solidFill>
              </a:rPr>
              <a:t>         </a:t>
            </a:r>
            <a:r>
              <a:rPr lang="ar-IQ" sz="2200" b="1" dirty="0" smtClean="0">
                <a:solidFill>
                  <a:srgbClr val="FF0000"/>
                </a:solidFill>
              </a:rPr>
              <a:t>        </a:t>
            </a:r>
            <a:r>
              <a:rPr lang="en-US" sz="2200" b="1" i="1" dirty="0" err="1" smtClean="0">
                <a:solidFill>
                  <a:srgbClr val="FF0000"/>
                </a:solidFill>
              </a:rPr>
              <a:t>Sesamia</a:t>
            </a:r>
            <a:r>
              <a:rPr lang="en-US" sz="2200" b="1" i="1" dirty="0" smtClean="0">
                <a:solidFill>
                  <a:srgbClr val="FF0000"/>
                </a:solidFill>
              </a:rPr>
              <a:t> </a:t>
            </a:r>
            <a:r>
              <a:rPr lang="en-US" sz="2200" b="1" i="1" dirty="0" err="1" smtClean="0">
                <a:solidFill>
                  <a:srgbClr val="FF0000"/>
                </a:solidFill>
              </a:rPr>
              <a:t>cretico</a:t>
            </a:r>
            <a:r>
              <a:rPr lang="en-US" sz="2200" b="1" dirty="0" smtClean="0">
                <a:solidFill>
                  <a:srgbClr val="FF0000"/>
                </a:solidFill>
              </a:rPr>
              <a:t>(Led)</a:t>
            </a:r>
            <a:endParaRPr lang="en-US" sz="2200" b="1" dirty="0" smtClean="0">
              <a:solidFill>
                <a:srgbClr val="FF0000"/>
              </a:solidFill>
            </a:endParaRPr>
          </a:p>
          <a:p>
            <a:pPr algn="just"/>
            <a:r>
              <a:rPr lang="en-US" sz="2200" b="1" dirty="0" smtClean="0">
                <a:solidFill>
                  <a:srgbClr val="FF0000"/>
                </a:solidFill>
              </a:rPr>
              <a:t>Order: </a:t>
            </a:r>
            <a:r>
              <a:rPr lang="en-US" sz="2200" b="1" dirty="0" smtClean="0">
                <a:solidFill>
                  <a:srgbClr val="FF0000"/>
                </a:solidFill>
              </a:rPr>
              <a:t>Lepidoptera</a:t>
            </a:r>
            <a:endParaRPr lang="en-US" sz="2200" b="1" dirty="0" smtClean="0">
              <a:solidFill>
                <a:srgbClr val="FF0000"/>
              </a:solidFill>
            </a:endParaRPr>
          </a:p>
          <a:p>
            <a:pPr algn="just"/>
            <a:r>
              <a:rPr lang="ar-SA" sz="2200" b="1" dirty="0" smtClean="0"/>
              <a:t>تقضي الشتاء بشكل يرقات كاملة النمو داخل سيقان النباتات المصابة وفي الربيع تتعذر ثم تخرج البالغات تتزاوج وتضع الانثى بيضها تحت اغماد الاوراق في نبات الذرة ككتلة تحوي 25 بيضة يفقس بعد اسبوع إلى يرقة . يكتمل نموها خلال 3-4 اسابيع تقريبا تتحول بعدها إلى عذراء من النوع مكبل . مدة طور العذراء 10 ايام وتعيش الحشرة البالغة لمدة 10 ايام ايضا للحشرة عدة اجيال في السنة </a:t>
            </a:r>
          </a:p>
          <a:p>
            <a:pPr algn="just"/>
            <a:endParaRPr lang="ar-SA" sz="2200" b="1" dirty="0"/>
          </a:p>
          <a:p>
            <a:pPr algn="just"/>
            <a:r>
              <a:rPr lang="ar-SA" sz="2200" b="1" dirty="0" smtClean="0">
                <a:solidFill>
                  <a:srgbClr val="FF0000"/>
                </a:solidFill>
              </a:rPr>
              <a:t>مكافحة </a:t>
            </a:r>
          </a:p>
          <a:p>
            <a:pPr algn="just"/>
            <a:r>
              <a:rPr lang="ar-SA" sz="2200" b="1" dirty="0" smtClean="0">
                <a:solidFill>
                  <a:srgbClr val="FF0000"/>
                </a:solidFill>
              </a:rPr>
              <a:t>الزراعية </a:t>
            </a:r>
          </a:p>
          <a:p>
            <a:pPr algn="just"/>
            <a:r>
              <a:rPr lang="ar-SA" sz="2200" b="1" dirty="0" smtClean="0"/>
              <a:t>1- حرق مخلفات الذرة حيث يتم موت اليرقات التي بداخلها . </a:t>
            </a:r>
          </a:p>
          <a:p>
            <a:pPr algn="just"/>
            <a:r>
              <a:rPr lang="ar-SA" sz="2200" b="1" dirty="0" smtClean="0"/>
              <a:t>2- القضاء على الادغال النجيلية المنتشرة في الحقول حيث ان الفراشات قد تضع بيضها على هذه الادغال </a:t>
            </a:r>
            <a:r>
              <a:rPr lang="ar-SA" sz="2200" b="1" dirty="0" smtClean="0"/>
              <a:t>.</a:t>
            </a:r>
            <a:endParaRPr lang="ar-SA" sz="2200" b="1" dirty="0"/>
          </a:p>
          <a:p>
            <a:pPr algn="just"/>
            <a:r>
              <a:rPr lang="ar-SA" sz="2200" b="1" dirty="0" smtClean="0"/>
              <a:t>كي</a:t>
            </a:r>
            <a:r>
              <a:rPr lang="ar-SA" sz="2200" b="1" dirty="0" smtClean="0">
                <a:solidFill>
                  <a:srgbClr val="FF0000"/>
                </a:solidFill>
              </a:rPr>
              <a:t>مياويا</a:t>
            </a:r>
            <a:r>
              <a:rPr lang="ar-SA" sz="2200" b="1" dirty="0" smtClean="0"/>
              <a:t> </a:t>
            </a:r>
          </a:p>
          <a:p>
            <a:pPr algn="just"/>
            <a:r>
              <a:rPr lang="ar-SA" sz="2200" b="1" dirty="0" smtClean="0"/>
              <a:t>يتم نشر مبيد </a:t>
            </a:r>
            <a:r>
              <a:rPr lang="ar-SA" sz="2200" b="1" dirty="0" err="1" smtClean="0"/>
              <a:t>الديازنون</a:t>
            </a:r>
            <a:r>
              <a:rPr lang="ar-SA" sz="2200" b="1" dirty="0" smtClean="0"/>
              <a:t> المحبب 10 % على النباتات بمعدل 1.25 كغم / دونم بعد 20 يوم من الزراعة ويكرر مرتين – ثلاث مرات في الموسم واحد . </a:t>
            </a:r>
            <a:endParaRPr lang="ar-IQ" sz="2200" b="1" dirty="0"/>
          </a:p>
        </p:txBody>
      </p:sp>
    </p:spTree>
    <p:extLst>
      <p:ext uri="{BB962C8B-B14F-4D97-AF65-F5344CB8AC3E}">
        <p14:creationId xmlns:p14="http://schemas.microsoft.com/office/powerpoint/2010/main" val="31333375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maryam\ADN animation - حمض نووي ريبوزي منقوص الأكسجين - ويكيبيديا، الموسوعة الحرة_files\Sasamia cretic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96752"/>
            <a:ext cx="3384376" cy="396044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F:\maryam\ADN animation - حمض نووي ريبوزي منقوص الأكسجين - ويكيبيديا، الموسوعة الحرة_files\Sasamia cretico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1196752"/>
            <a:ext cx="3163962"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765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476672"/>
            <a:ext cx="8136904" cy="5786199"/>
          </a:xfrm>
          <a:prstGeom prst="rect">
            <a:avLst/>
          </a:prstGeom>
          <a:noFill/>
        </p:spPr>
        <p:txBody>
          <a:bodyPr wrap="square" rtlCol="1">
            <a:spAutoFit/>
          </a:bodyPr>
          <a:lstStyle/>
          <a:p>
            <a:pPr algn="just"/>
            <a:r>
              <a:rPr lang="ar-SA" b="1" dirty="0" smtClean="0">
                <a:solidFill>
                  <a:srgbClr val="FF0000"/>
                </a:solidFill>
              </a:rPr>
              <a:t>1</a:t>
            </a:r>
            <a:r>
              <a:rPr lang="ar-SA" sz="2200" b="1" dirty="0" smtClean="0">
                <a:solidFill>
                  <a:srgbClr val="FF0000"/>
                </a:solidFill>
              </a:rPr>
              <a:t>- حشرة السونة </a:t>
            </a:r>
            <a:r>
              <a:rPr lang="en-US" sz="2200" b="1" dirty="0" smtClean="0">
                <a:solidFill>
                  <a:srgbClr val="FF0000"/>
                </a:solidFill>
              </a:rPr>
              <a:t>     </a:t>
            </a:r>
            <a:r>
              <a:rPr lang="en-US" sz="2200" b="1" dirty="0" err="1" smtClean="0">
                <a:solidFill>
                  <a:srgbClr val="FF0000"/>
                </a:solidFill>
              </a:rPr>
              <a:t>Sunn</a:t>
            </a:r>
            <a:r>
              <a:rPr lang="en-US" sz="2200" b="1" dirty="0" smtClean="0">
                <a:solidFill>
                  <a:srgbClr val="FF0000"/>
                </a:solidFill>
              </a:rPr>
              <a:t> Pest or </a:t>
            </a:r>
            <a:r>
              <a:rPr lang="en-US" sz="2200" b="1" dirty="0" err="1" smtClean="0">
                <a:solidFill>
                  <a:srgbClr val="FF0000"/>
                </a:solidFill>
              </a:rPr>
              <a:t>Suni</a:t>
            </a:r>
            <a:r>
              <a:rPr lang="en-US" sz="2200" b="1" dirty="0" smtClean="0">
                <a:solidFill>
                  <a:srgbClr val="FF0000"/>
                </a:solidFill>
              </a:rPr>
              <a:t> Bug</a:t>
            </a:r>
          </a:p>
          <a:p>
            <a:pPr algn="just"/>
            <a:r>
              <a:rPr lang="en-US" sz="2200" b="1" i="1" dirty="0" err="1">
                <a:solidFill>
                  <a:srgbClr val="FF0000"/>
                </a:solidFill>
              </a:rPr>
              <a:t>Eurygaster</a:t>
            </a:r>
            <a:r>
              <a:rPr lang="en-US" sz="2200" b="1" i="1" dirty="0">
                <a:solidFill>
                  <a:srgbClr val="FF0000"/>
                </a:solidFill>
              </a:rPr>
              <a:t> </a:t>
            </a:r>
            <a:r>
              <a:rPr lang="en-US" sz="2200" b="1" i="1" dirty="0" err="1">
                <a:solidFill>
                  <a:srgbClr val="FF0000"/>
                </a:solidFill>
              </a:rPr>
              <a:t>integriceps</a:t>
            </a:r>
            <a:endParaRPr lang="en-US" sz="2200" b="1" i="1" dirty="0">
              <a:solidFill>
                <a:srgbClr val="FF0000"/>
              </a:solidFill>
            </a:endParaRPr>
          </a:p>
          <a:p>
            <a:pPr algn="just"/>
            <a:r>
              <a:rPr lang="en-US" sz="2200" b="1" dirty="0" err="1" smtClean="0">
                <a:solidFill>
                  <a:srgbClr val="FF0000"/>
                </a:solidFill>
              </a:rPr>
              <a:t>Fam</a:t>
            </a:r>
            <a:r>
              <a:rPr lang="en-US" sz="2200" b="1" dirty="0" smtClean="0">
                <a:solidFill>
                  <a:srgbClr val="FF0000"/>
                </a:solidFill>
              </a:rPr>
              <a:t>: </a:t>
            </a:r>
            <a:r>
              <a:rPr lang="en-US" sz="2200" b="1" dirty="0" err="1" smtClean="0">
                <a:solidFill>
                  <a:srgbClr val="FF0000"/>
                </a:solidFill>
              </a:rPr>
              <a:t>Pentatomidae</a:t>
            </a:r>
            <a:endParaRPr lang="en-US" sz="2200" b="1" dirty="0" smtClean="0">
              <a:solidFill>
                <a:srgbClr val="FF0000"/>
              </a:solidFill>
            </a:endParaRPr>
          </a:p>
          <a:p>
            <a:pPr algn="just"/>
            <a:r>
              <a:rPr lang="en-US" sz="2200" b="1" dirty="0" smtClean="0">
                <a:solidFill>
                  <a:srgbClr val="FF0000"/>
                </a:solidFill>
              </a:rPr>
              <a:t>Order: </a:t>
            </a:r>
            <a:r>
              <a:rPr lang="en-US" sz="2200" b="1" dirty="0" err="1" smtClean="0">
                <a:solidFill>
                  <a:srgbClr val="FF0000"/>
                </a:solidFill>
              </a:rPr>
              <a:t>Hemiptera</a:t>
            </a:r>
            <a:endParaRPr lang="en-US" sz="2200" b="1" dirty="0" smtClean="0">
              <a:solidFill>
                <a:srgbClr val="FF0000"/>
              </a:solidFill>
            </a:endParaRPr>
          </a:p>
          <a:p>
            <a:pPr algn="just"/>
            <a:r>
              <a:rPr lang="ar-IQ" sz="2200" b="1" dirty="0" smtClean="0"/>
              <a:t>عائلة البق النتن ( ذو الرائحة الكريهة ) </a:t>
            </a:r>
          </a:p>
          <a:p>
            <a:pPr algn="just"/>
            <a:r>
              <a:rPr lang="ar-IQ" sz="2200" b="1" dirty="0" smtClean="0"/>
              <a:t>رتبة نصفية الاجنحة </a:t>
            </a:r>
          </a:p>
          <a:p>
            <a:pPr algn="just"/>
            <a:r>
              <a:rPr lang="ar-IQ" sz="2200" b="1" dirty="0" smtClean="0"/>
              <a:t>تنتشر في بلدان </a:t>
            </a:r>
            <a:r>
              <a:rPr lang="ar-IQ" sz="2200" b="1" dirty="0" err="1" smtClean="0"/>
              <a:t>اوربا</a:t>
            </a:r>
            <a:r>
              <a:rPr lang="ar-IQ" sz="2200" b="1" dirty="0" smtClean="0"/>
              <a:t> الجنوبية وفي بعض بلدان حوض البحر المتوسط وفي العراق في محافظتي السليمانية </a:t>
            </a:r>
            <a:r>
              <a:rPr lang="ar-IQ" sz="2200" b="1" dirty="0" err="1" smtClean="0"/>
              <a:t>ونينوى</a:t>
            </a:r>
            <a:r>
              <a:rPr lang="ar-IQ" sz="2200" b="1" dirty="0" smtClean="0"/>
              <a:t> </a:t>
            </a:r>
          </a:p>
          <a:p>
            <a:pPr algn="just"/>
            <a:r>
              <a:rPr lang="ar-IQ" sz="2200" b="1" dirty="0" smtClean="0"/>
              <a:t>دورة حياة </a:t>
            </a:r>
            <a:r>
              <a:rPr lang="ar-IQ" sz="2200" b="1" dirty="0" err="1" smtClean="0"/>
              <a:t>السونة</a:t>
            </a:r>
            <a:r>
              <a:rPr lang="ar-IQ" sz="2200" b="1" dirty="0" smtClean="0"/>
              <a:t> </a:t>
            </a:r>
          </a:p>
          <a:p>
            <a:pPr algn="just"/>
            <a:r>
              <a:rPr lang="ar-IQ" sz="2200" b="1" dirty="0" smtClean="0"/>
              <a:t>تضع حشرة </a:t>
            </a:r>
            <a:r>
              <a:rPr lang="ar-IQ" sz="2200" b="1" dirty="0" err="1" smtClean="0"/>
              <a:t>السونة</a:t>
            </a:r>
            <a:r>
              <a:rPr lang="ar-IQ" sz="2200" b="1" dirty="0" smtClean="0"/>
              <a:t> بيضها في اواخر شهر آذار وتستمر حتى نهاية شهر نيسان ويوضع البيض على شكل مجموعات تتكون من 8-15 بيضة يوضع البيض على السطح السفلي </a:t>
            </a:r>
            <a:r>
              <a:rPr lang="ar-IQ" sz="2200" b="1" dirty="0" err="1" smtClean="0"/>
              <a:t>لاوراق</a:t>
            </a:r>
            <a:r>
              <a:rPr lang="ar-IQ" sz="2200" b="1" dirty="0" smtClean="0"/>
              <a:t> الادغال والنباتات البرية ويبلغ متوسط ما تضعه الانثى الواحدة ( 150-160 ) بيضة . يفقس البيض بعد حوالي 7-10 ايام إلى حوريات تتغذى على النباتات البرية اولا ثم تنتقل إلى نباتات الحنطة والشعير وعند اكتمال نموها تتحول </a:t>
            </a:r>
            <a:r>
              <a:rPr lang="ar-IQ" sz="2200" b="1" dirty="0" err="1" smtClean="0"/>
              <a:t>ألى</a:t>
            </a:r>
            <a:r>
              <a:rPr lang="ar-IQ" sz="2200" b="1" dirty="0" smtClean="0"/>
              <a:t> حشرة بالة تتغذى على سنابل النباتات وقت الضحى من النهار ثم تتزاوج وتضع بيضها وتنتقل من نبات </a:t>
            </a:r>
            <a:r>
              <a:rPr lang="ar-IQ" sz="2200" b="1" dirty="0" err="1" smtClean="0"/>
              <a:t>لى</a:t>
            </a:r>
            <a:r>
              <a:rPr lang="ar-IQ" sz="2200" b="1" dirty="0" smtClean="0"/>
              <a:t> آخر للحشرة جيل واحد في السنة في العراق . </a:t>
            </a:r>
            <a:r>
              <a:rPr lang="en-US" sz="2200" b="1" dirty="0" smtClean="0"/>
              <a:t> </a:t>
            </a:r>
          </a:p>
          <a:p>
            <a:endParaRPr lang="ar-IQ" dirty="0"/>
          </a:p>
        </p:txBody>
      </p:sp>
    </p:spTree>
    <p:extLst>
      <p:ext uri="{BB962C8B-B14F-4D97-AF65-F5344CB8AC3E}">
        <p14:creationId xmlns:p14="http://schemas.microsoft.com/office/powerpoint/2010/main" val="30395793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48680"/>
            <a:ext cx="7488831"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14560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2475" y="3424238"/>
            <a:ext cx="19050" cy="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395536" y="620688"/>
            <a:ext cx="8352928" cy="4801314"/>
          </a:xfrm>
          <a:prstGeom prst="rect">
            <a:avLst/>
          </a:prstGeom>
          <a:noFill/>
        </p:spPr>
        <p:txBody>
          <a:bodyPr wrap="square" rtlCol="1">
            <a:spAutoFit/>
          </a:bodyPr>
          <a:lstStyle/>
          <a:p>
            <a:r>
              <a:rPr lang="ar-SA" sz="2400" b="1" dirty="0" smtClean="0">
                <a:solidFill>
                  <a:srgbClr val="FF0000"/>
                </a:solidFill>
              </a:rPr>
              <a:t>الهجرة في حشرة السونة شمال العراق </a:t>
            </a:r>
          </a:p>
          <a:p>
            <a:r>
              <a:rPr lang="ar-SA" sz="2400" b="1" dirty="0" smtClean="0">
                <a:solidFill>
                  <a:srgbClr val="FF0000"/>
                </a:solidFill>
              </a:rPr>
              <a:t>للحشرة السونة هجرتان هما :</a:t>
            </a:r>
          </a:p>
          <a:p>
            <a:r>
              <a:rPr lang="ar-SA" sz="2400" b="1" dirty="0" smtClean="0">
                <a:solidFill>
                  <a:srgbClr val="FF0000"/>
                </a:solidFill>
              </a:rPr>
              <a:t>1- الهجرة الربيعية ( الهجرة إلى السهول ) </a:t>
            </a:r>
          </a:p>
          <a:p>
            <a:r>
              <a:rPr lang="ar-SA" sz="2400" b="1" dirty="0" smtClean="0"/>
              <a:t>وتقوم بها الحشرة البالة بجيل السنة الماضية من الاماكن الشتوية إلى الحقول المزروعة بالحنطة والشعير وذلك خلال منتصف آذار وتستمر 20 يوما تقريبا .</a:t>
            </a:r>
          </a:p>
          <a:p>
            <a:r>
              <a:rPr lang="ar-SA" sz="2400" b="1" dirty="0" smtClean="0">
                <a:solidFill>
                  <a:srgbClr val="FF0000"/>
                </a:solidFill>
              </a:rPr>
              <a:t>أسباب الهجرة الربيعية لحشرة السونة </a:t>
            </a:r>
          </a:p>
          <a:p>
            <a:r>
              <a:rPr lang="ar-SA" sz="2400" b="1" dirty="0" smtClean="0"/>
              <a:t>1-وجود الحبوب للتغذية في السهول خلال هذه الفترة .</a:t>
            </a:r>
          </a:p>
          <a:p>
            <a:r>
              <a:rPr lang="ar-SA" sz="2400" b="1" dirty="0" smtClean="0"/>
              <a:t>2- الظروف الجوية ملائمة في هذه الفترة من حرارة ورطوبة وامطار . </a:t>
            </a:r>
          </a:p>
          <a:p>
            <a:r>
              <a:rPr lang="ar-SA" sz="2400" b="1" dirty="0" smtClean="0"/>
              <a:t>3- حركة الرياح والتضاريس الارضية  التي تؤدي بالحشرة إلى تغير اماكنها إلى الحقول طائرة من الجبال وتبقى مدة ( 3-4) شهور تتغذى خلالها ثم تتزاوج وتعطي جيل جديد وتموت </a:t>
            </a:r>
          </a:p>
          <a:p>
            <a:r>
              <a:rPr lang="ar-SA" sz="2400" b="1" dirty="0" smtClean="0"/>
              <a:t>أفراد الجيل الجديد تتغذى على حقول الحنطة والشعير إلى ان تصبح حشرات بالغات </a:t>
            </a:r>
          </a:p>
          <a:p>
            <a:endParaRPr lang="ar-SA" dirty="0" smtClean="0"/>
          </a:p>
        </p:txBody>
      </p:sp>
    </p:spTree>
    <p:extLst>
      <p:ext uri="{BB962C8B-B14F-4D97-AF65-F5344CB8AC3E}">
        <p14:creationId xmlns:p14="http://schemas.microsoft.com/office/powerpoint/2010/main" val="5567960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9552" y="620688"/>
            <a:ext cx="8280920" cy="5509200"/>
          </a:xfrm>
          <a:prstGeom prst="rect">
            <a:avLst/>
          </a:prstGeom>
          <a:noFill/>
        </p:spPr>
        <p:txBody>
          <a:bodyPr wrap="square" rtlCol="1">
            <a:spAutoFit/>
          </a:bodyPr>
          <a:lstStyle/>
          <a:p>
            <a:pPr algn="just"/>
            <a:r>
              <a:rPr lang="ar-SA" sz="2200" b="1" dirty="0" smtClean="0">
                <a:solidFill>
                  <a:srgbClr val="FF0000"/>
                </a:solidFill>
                <a:cs typeface="+mj-cs"/>
              </a:rPr>
              <a:t>الهجرة الصيفية ( الهجرة إلى الجبال ) </a:t>
            </a:r>
          </a:p>
          <a:p>
            <a:pPr algn="just"/>
            <a:r>
              <a:rPr lang="ar-SA" sz="2200" b="1" dirty="0" smtClean="0">
                <a:cs typeface="+mj-cs"/>
              </a:rPr>
              <a:t>تبدا هذه الهجرة خلال منتصف شهر حزيران إذ تترك حشرات الجيل الجديد الحقول عندما ترتفع درجات الحرارة وبعد موسم الحصاد تتجه إلى المناطق المرتفعة المعتدلة كخطوة أولى للهجرة إلى الجبال العالية حيث تبقى 8-9 شهور لا تتغذى ولا تتزاوج ولا تتحرك بل تستقر تحت الاوراق المتساقطة او الادغال او تحت التربة .</a:t>
            </a:r>
          </a:p>
          <a:p>
            <a:pPr algn="just"/>
            <a:endParaRPr lang="ar-SA" sz="2200" b="1" dirty="0">
              <a:solidFill>
                <a:srgbClr val="FF0000"/>
              </a:solidFill>
              <a:cs typeface="+mj-cs"/>
            </a:endParaRPr>
          </a:p>
          <a:p>
            <a:pPr algn="just"/>
            <a:r>
              <a:rPr lang="ar-SA" sz="2200" b="1" dirty="0" smtClean="0">
                <a:solidFill>
                  <a:srgbClr val="FF0000"/>
                </a:solidFill>
                <a:cs typeface="+mj-cs"/>
              </a:rPr>
              <a:t>مكافحة حشرة السونة </a:t>
            </a:r>
          </a:p>
          <a:p>
            <a:pPr algn="just"/>
            <a:r>
              <a:rPr lang="ar-SA" sz="2200" b="1" dirty="0" smtClean="0">
                <a:cs typeface="+mj-cs"/>
              </a:rPr>
              <a:t>1- الحصاد المبكر </a:t>
            </a:r>
          </a:p>
          <a:p>
            <a:pPr algn="just"/>
            <a:r>
              <a:rPr lang="ar-SA" sz="2200" b="1" dirty="0" smtClean="0">
                <a:cs typeface="+mj-cs"/>
              </a:rPr>
              <a:t>2- الحراثة الصحيحة واستعمال الاسمدة التي يساعد على تكوين </a:t>
            </a:r>
            <a:r>
              <a:rPr lang="ar-SA" sz="2200" b="1" dirty="0" err="1" smtClean="0">
                <a:cs typeface="+mj-cs"/>
              </a:rPr>
              <a:t>بادرات</a:t>
            </a:r>
            <a:r>
              <a:rPr lang="ar-SA" sz="2200" b="1" dirty="0" smtClean="0">
                <a:cs typeface="+mj-cs"/>
              </a:rPr>
              <a:t> ونباتات قوية ذات فروع عديدة تقاوم الحشرة وتقلل من اضرارها .</a:t>
            </a:r>
          </a:p>
          <a:p>
            <a:pPr algn="just"/>
            <a:r>
              <a:rPr lang="ar-SA" sz="2200" b="1" dirty="0" smtClean="0">
                <a:cs typeface="+mj-cs"/>
              </a:rPr>
              <a:t>3- استعمال الاصناف المبكرة من الحنطة والشعير يساعد على تخفيف اضرار هذه الحشرة .</a:t>
            </a:r>
          </a:p>
          <a:p>
            <a:pPr algn="just"/>
            <a:endParaRPr lang="ar-SA" sz="2200" b="1" dirty="0">
              <a:cs typeface="+mj-cs"/>
            </a:endParaRPr>
          </a:p>
          <a:p>
            <a:pPr algn="just"/>
            <a:r>
              <a:rPr lang="ar-SA" sz="2200" b="1" dirty="0" smtClean="0">
                <a:solidFill>
                  <a:srgbClr val="FF0000"/>
                </a:solidFill>
                <a:cs typeface="+mj-cs"/>
              </a:rPr>
              <a:t>المكافحة الكيمياوية </a:t>
            </a:r>
          </a:p>
          <a:p>
            <a:pPr algn="just"/>
            <a:r>
              <a:rPr lang="ar-SA" sz="2200" b="1" dirty="0" smtClean="0">
                <a:cs typeface="+mj-cs"/>
              </a:rPr>
              <a:t>يستعمل مبيد </a:t>
            </a:r>
            <a:r>
              <a:rPr lang="ar-SA" sz="2200" b="1" dirty="0" err="1" smtClean="0">
                <a:cs typeface="+mj-cs"/>
              </a:rPr>
              <a:t>الدبتركس</a:t>
            </a:r>
            <a:r>
              <a:rPr lang="ar-SA" sz="2200" b="1" dirty="0" smtClean="0">
                <a:cs typeface="+mj-cs"/>
              </a:rPr>
              <a:t> 80% بمعدل 30 دونم / دونم .</a:t>
            </a:r>
          </a:p>
          <a:p>
            <a:pPr algn="just"/>
            <a:r>
              <a:rPr lang="ar-SA" sz="2200" b="1" dirty="0" smtClean="0">
                <a:cs typeface="+mj-cs"/>
              </a:rPr>
              <a:t>أما المكافحة الحيوية تستعمل العديد من الطفيليات في برامج المكافحة المتكاملة لهذه  الحشرة .</a:t>
            </a:r>
            <a:endParaRPr lang="ar-IQ" sz="2200" b="1" dirty="0">
              <a:cs typeface="+mj-cs"/>
            </a:endParaRPr>
          </a:p>
        </p:txBody>
      </p:sp>
    </p:spTree>
    <p:extLst>
      <p:ext uri="{BB962C8B-B14F-4D97-AF65-F5344CB8AC3E}">
        <p14:creationId xmlns:p14="http://schemas.microsoft.com/office/powerpoint/2010/main" val="3374681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9552" y="620688"/>
            <a:ext cx="8136904" cy="5262979"/>
          </a:xfrm>
          <a:prstGeom prst="rect">
            <a:avLst/>
          </a:prstGeom>
          <a:noFill/>
        </p:spPr>
        <p:txBody>
          <a:bodyPr wrap="square" rtlCol="1">
            <a:spAutoFit/>
          </a:bodyPr>
          <a:lstStyle/>
          <a:p>
            <a:pPr algn="just"/>
            <a:r>
              <a:rPr lang="ar-SA" sz="2400" b="1" dirty="0" smtClean="0">
                <a:solidFill>
                  <a:srgbClr val="FF0000"/>
                </a:solidFill>
              </a:rPr>
              <a:t>دودة الزرع ( حفار اوراق الحنطة ) </a:t>
            </a:r>
            <a:r>
              <a:rPr lang="en-US" sz="2400" b="1" dirty="0" smtClean="0">
                <a:solidFill>
                  <a:srgbClr val="FF0000"/>
                </a:solidFill>
              </a:rPr>
              <a:t>Cereal Leaf Miner</a:t>
            </a:r>
          </a:p>
          <a:p>
            <a:pPr algn="just"/>
            <a:r>
              <a:rPr lang="ar-SA" sz="2400" b="1" dirty="0" smtClean="0">
                <a:solidFill>
                  <a:srgbClr val="FF0000"/>
                </a:solidFill>
              </a:rPr>
              <a:t>التصنيف </a:t>
            </a:r>
            <a:r>
              <a:rPr lang="en-US" sz="2400" b="1" dirty="0" smtClean="0">
                <a:solidFill>
                  <a:srgbClr val="FF0000"/>
                </a:solidFill>
              </a:rPr>
              <a:t>  </a:t>
            </a:r>
            <a:r>
              <a:rPr lang="en-US" sz="2400" b="1" i="1" dirty="0" err="1" smtClean="0">
                <a:solidFill>
                  <a:srgbClr val="FF0000"/>
                </a:solidFill>
              </a:rPr>
              <a:t>Syrungopais</a:t>
            </a:r>
            <a:r>
              <a:rPr lang="en-US" sz="2400" b="1" i="1" dirty="0" smtClean="0">
                <a:solidFill>
                  <a:srgbClr val="FF0000"/>
                </a:solidFill>
              </a:rPr>
              <a:t> </a:t>
            </a:r>
            <a:r>
              <a:rPr lang="en-US" sz="2400" b="1" i="1" dirty="0" err="1" smtClean="0">
                <a:solidFill>
                  <a:srgbClr val="FF0000"/>
                </a:solidFill>
              </a:rPr>
              <a:t>temperatella</a:t>
            </a:r>
            <a:r>
              <a:rPr lang="en-US" sz="2400" b="1" i="1" dirty="0" smtClean="0">
                <a:solidFill>
                  <a:srgbClr val="FF0000"/>
                </a:solidFill>
              </a:rPr>
              <a:t> (</a:t>
            </a:r>
            <a:r>
              <a:rPr lang="en-US" sz="2400" b="1" dirty="0" smtClean="0">
                <a:solidFill>
                  <a:srgbClr val="FF0000"/>
                </a:solidFill>
              </a:rPr>
              <a:t>Led) </a:t>
            </a:r>
          </a:p>
          <a:p>
            <a:pPr algn="just"/>
            <a:r>
              <a:rPr lang="en-US" sz="2400" b="1" dirty="0" smtClean="0">
                <a:solidFill>
                  <a:srgbClr val="FF0000"/>
                </a:solidFill>
              </a:rPr>
              <a:t>Family : </a:t>
            </a:r>
            <a:r>
              <a:rPr lang="en-US" sz="2400" b="1" dirty="0" err="1" smtClean="0">
                <a:solidFill>
                  <a:srgbClr val="FF0000"/>
                </a:solidFill>
              </a:rPr>
              <a:t>Scythiridae</a:t>
            </a:r>
            <a:endParaRPr lang="en-US" sz="2400" b="1" dirty="0" smtClean="0">
              <a:solidFill>
                <a:srgbClr val="FF0000"/>
              </a:solidFill>
            </a:endParaRPr>
          </a:p>
          <a:p>
            <a:pPr algn="just"/>
            <a:r>
              <a:rPr lang="en-US" sz="2400" b="1" dirty="0" smtClean="0">
                <a:solidFill>
                  <a:srgbClr val="FF0000"/>
                </a:solidFill>
              </a:rPr>
              <a:t>Order: Lepidoptera</a:t>
            </a:r>
          </a:p>
          <a:p>
            <a:pPr algn="just"/>
            <a:r>
              <a:rPr lang="ar-IQ" sz="2400" b="1" dirty="0" smtClean="0"/>
              <a:t>تبدأ الحشرات البالغة بالظهور في حقول الحنطة والشعير خلال النصف الثاني من شهر نيسان واوائل ايار تبدأ الاناث بوضع البيض نهارا على سطح التربة وتضـــــع ( 13-52) بيضة / انثى .</a:t>
            </a:r>
          </a:p>
          <a:p>
            <a:pPr algn="just"/>
            <a:r>
              <a:rPr lang="ar-IQ" sz="2400" b="1" dirty="0" smtClean="0"/>
              <a:t>تبدأ يرقات العمر الاول بعد فقسها من البيض في تكوين حجرات من حبيبات التربة حول نفسها وتقضي فيها الصيف والخريف وجزء من الشتاء وفي النصف الاخير من شهر كانون الثاني تخرج منها وتتسلق </a:t>
            </a:r>
            <a:r>
              <a:rPr lang="ar-IQ" sz="2400" b="1" dirty="0" err="1" smtClean="0"/>
              <a:t>بادرات</a:t>
            </a:r>
            <a:r>
              <a:rPr lang="ar-IQ" sz="2400" b="1" dirty="0" smtClean="0"/>
              <a:t> الحنطة والشعير محدثة الاصابة بحفر انفاقها داخل انسجة الاوراق الحديثة وبعد تمام تغذية اليرقات واكتمال نموها وذلك خلال النصف الاول من نيسان في ترك انفاقها الورقية والنزول إلى الشقوق وتتحول إلى عذارى في شرانق من حبيبات التربة وبعد ( 10-15 ) يوم تتحمل إلى بالغات لتعيد دورة الحياة .</a:t>
            </a:r>
            <a:endParaRPr lang="ar-IQ" sz="2400" b="1" dirty="0"/>
          </a:p>
        </p:txBody>
      </p:sp>
    </p:spTree>
    <p:extLst>
      <p:ext uri="{BB962C8B-B14F-4D97-AF65-F5344CB8AC3E}">
        <p14:creationId xmlns:p14="http://schemas.microsoft.com/office/powerpoint/2010/main" val="37732311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maryam\ADN animation - حمض نووي ريبوزي منقوص الأكسجين - ويكيبيديا، الموسوعة الحرة_files\Syringopais_temperatella_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741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0974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67544" y="620688"/>
            <a:ext cx="8280920" cy="4893647"/>
          </a:xfrm>
          <a:prstGeom prst="rect">
            <a:avLst/>
          </a:prstGeom>
          <a:noFill/>
        </p:spPr>
        <p:txBody>
          <a:bodyPr wrap="square" rtlCol="1">
            <a:spAutoFit/>
          </a:bodyPr>
          <a:lstStyle/>
          <a:p>
            <a:pPr algn="just"/>
            <a:r>
              <a:rPr lang="ar-IQ" sz="2400" b="1" dirty="0" smtClean="0">
                <a:cs typeface="+mj-cs"/>
              </a:rPr>
              <a:t>مكافحة دودة الزرع :</a:t>
            </a:r>
          </a:p>
          <a:p>
            <a:pPr algn="just"/>
            <a:r>
              <a:rPr lang="ar-IQ" sz="2400" b="1" dirty="0" smtClean="0">
                <a:cs typeface="+mj-cs"/>
              </a:rPr>
              <a:t>اجراء الحراثة الصيفية بعد حصاد المحصول خلال شهر تموز واب وايلول لتعريض العذارى للعوامل الجوية والاعداء الحيوية .</a:t>
            </a:r>
          </a:p>
          <a:p>
            <a:pPr algn="just"/>
            <a:r>
              <a:rPr lang="ar-IQ" sz="2400" b="1" dirty="0" smtClean="0">
                <a:cs typeface="+mj-cs"/>
              </a:rPr>
              <a:t>تبوير الارض بعدم زراعتها لمدة عام واحد أو زراعتها بمحاصيل اخرى وعند </a:t>
            </a:r>
            <a:r>
              <a:rPr lang="ar-IQ" sz="2400" b="1" dirty="0" err="1" smtClean="0">
                <a:cs typeface="+mj-cs"/>
              </a:rPr>
              <a:t>التبوير</a:t>
            </a:r>
            <a:r>
              <a:rPr lang="ar-IQ" sz="2400" b="1" dirty="0" smtClean="0">
                <a:cs typeface="+mj-cs"/>
              </a:rPr>
              <a:t> يجب حراثتها في الربيع للقضاء على ما قد ينبت من مخلفات محصول الحنطة والشعير في الارض </a:t>
            </a:r>
            <a:r>
              <a:rPr lang="ar-IQ" sz="2400" b="1" dirty="0" err="1" smtClean="0">
                <a:cs typeface="+mj-cs"/>
              </a:rPr>
              <a:t>المبورة</a:t>
            </a:r>
            <a:r>
              <a:rPr lang="ar-IQ" sz="2400" b="1" dirty="0" smtClean="0">
                <a:cs typeface="+mj-cs"/>
              </a:rPr>
              <a:t> ويحمل الاصابة بيرقات هذه الآفة .</a:t>
            </a:r>
          </a:p>
          <a:p>
            <a:pPr algn="just"/>
            <a:endParaRPr lang="ar-IQ" sz="2400" b="1" dirty="0">
              <a:cs typeface="+mj-cs"/>
            </a:endParaRPr>
          </a:p>
          <a:p>
            <a:pPr algn="just"/>
            <a:r>
              <a:rPr lang="ar-IQ" sz="2400" b="1" dirty="0" smtClean="0">
                <a:cs typeface="+mj-cs"/>
              </a:rPr>
              <a:t>المكافحة الكيمياوية </a:t>
            </a:r>
          </a:p>
          <a:p>
            <a:pPr algn="just"/>
            <a:r>
              <a:rPr lang="ar-IQ" sz="2400" b="1" dirty="0" smtClean="0">
                <a:cs typeface="+mj-cs"/>
              </a:rPr>
              <a:t>الرش في بداية مهاجمة اليرقات </a:t>
            </a:r>
            <a:r>
              <a:rPr lang="ar-IQ" sz="2400" b="1" dirty="0" err="1" smtClean="0">
                <a:cs typeface="+mj-cs"/>
              </a:rPr>
              <a:t>للبادرات</a:t>
            </a:r>
            <a:r>
              <a:rPr lang="ar-IQ" sz="2400" b="1" dirty="0" smtClean="0">
                <a:cs typeface="+mj-cs"/>
              </a:rPr>
              <a:t> بمبيد سوبر اسيد 40 % 6 سم 3 / غالون ماء .</a:t>
            </a:r>
          </a:p>
          <a:p>
            <a:pPr algn="just"/>
            <a:r>
              <a:rPr lang="ar-IQ" sz="2400" b="1" dirty="0" smtClean="0">
                <a:cs typeface="+mj-cs"/>
              </a:rPr>
              <a:t>المكافحة الحيوية : </a:t>
            </a:r>
          </a:p>
          <a:p>
            <a:pPr algn="just"/>
            <a:r>
              <a:rPr lang="ar-IQ" sz="2400" b="1" dirty="0" smtClean="0">
                <a:cs typeface="+mj-cs"/>
              </a:rPr>
              <a:t>يتوفر عديد من الطفيليات يمكن استخدامها في برامج المكافحة المتكاملة لهذه الحشرة .</a:t>
            </a:r>
            <a:endParaRPr lang="ar-IQ" sz="2400" b="1" dirty="0">
              <a:cs typeface="+mj-cs"/>
            </a:endParaRPr>
          </a:p>
        </p:txBody>
      </p:sp>
    </p:spTree>
    <p:extLst>
      <p:ext uri="{BB962C8B-B14F-4D97-AF65-F5344CB8AC3E}">
        <p14:creationId xmlns:p14="http://schemas.microsoft.com/office/powerpoint/2010/main" val="1382733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67544" y="548680"/>
            <a:ext cx="8280920" cy="5170646"/>
          </a:xfrm>
          <a:prstGeom prst="rect">
            <a:avLst/>
          </a:prstGeom>
          <a:noFill/>
        </p:spPr>
        <p:txBody>
          <a:bodyPr wrap="square" rtlCol="1">
            <a:spAutoFit/>
          </a:bodyPr>
          <a:lstStyle/>
          <a:p>
            <a:pPr algn="just"/>
            <a:r>
              <a:rPr lang="ar-IQ" sz="2400" b="1" dirty="0" smtClean="0">
                <a:solidFill>
                  <a:srgbClr val="FF0000"/>
                </a:solidFill>
              </a:rPr>
              <a:t>ماضغة </a:t>
            </a:r>
            <a:r>
              <a:rPr lang="ar-IQ" sz="2400" b="1" dirty="0" err="1" smtClean="0">
                <a:solidFill>
                  <a:srgbClr val="FF0000"/>
                </a:solidFill>
              </a:rPr>
              <a:t>بادرات</a:t>
            </a:r>
            <a:r>
              <a:rPr lang="ar-IQ" sz="2400" b="1" dirty="0" smtClean="0">
                <a:solidFill>
                  <a:srgbClr val="FF0000"/>
                </a:solidFill>
              </a:rPr>
              <a:t> الحنطة ( خنفساء الحبوب الارضية ) </a:t>
            </a:r>
          </a:p>
          <a:p>
            <a:pPr algn="just"/>
            <a:r>
              <a:rPr lang="en-US" sz="2400" b="1" i="1" dirty="0" err="1" smtClean="0">
                <a:solidFill>
                  <a:srgbClr val="FF0000"/>
                </a:solidFill>
              </a:rPr>
              <a:t>Zabrus</a:t>
            </a:r>
            <a:r>
              <a:rPr lang="en-US" sz="2400" b="1" i="1" dirty="0" smtClean="0">
                <a:solidFill>
                  <a:srgbClr val="FF0000"/>
                </a:solidFill>
              </a:rPr>
              <a:t> </a:t>
            </a:r>
            <a:r>
              <a:rPr lang="en-US" sz="2400" b="1" i="1" dirty="0" err="1" smtClean="0">
                <a:solidFill>
                  <a:srgbClr val="FF0000"/>
                </a:solidFill>
              </a:rPr>
              <a:t>tenebrioides</a:t>
            </a:r>
            <a:r>
              <a:rPr lang="en-US" sz="2400" b="1" i="1" dirty="0" smtClean="0">
                <a:solidFill>
                  <a:srgbClr val="FF0000"/>
                </a:solidFill>
              </a:rPr>
              <a:t> ( </a:t>
            </a:r>
            <a:r>
              <a:rPr lang="en-US" sz="2400" b="1" dirty="0" err="1" smtClean="0">
                <a:solidFill>
                  <a:srgbClr val="FF0000"/>
                </a:solidFill>
              </a:rPr>
              <a:t>Goeze</a:t>
            </a:r>
            <a:r>
              <a:rPr lang="en-US" sz="2400" b="1" dirty="0" smtClean="0">
                <a:solidFill>
                  <a:srgbClr val="FF0000"/>
                </a:solidFill>
              </a:rPr>
              <a:t>) </a:t>
            </a:r>
          </a:p>
          <a:p>
            <a:pPr algn="just"/>
            <a:r>
              <a:rPr lang="en-US" sz="2400" b="1" dirty="0" smtClean="0">
                <a:solidFill>
                  <a:srgbClr val="FF0000"/>
                </a:solidFill>
              </a:rPr>
              <a:t>Family: </a:t>
            </a:r>
            <a:r>
              <a:rPr lang="en-US" sz="2400" b="1" dirty="0" err="1" smtClean="0">
                <a:solidFill>
                  <a:srgbClr val="FF0000"/>
                </a:solidFill>
              </a:rPr>
              <a:t>Carabidae</a:t>
            </a:r>
            <a:endParaRPr lang="en-US" sz="2400" b="1" dirty="0" smtClean="0">
              <a:solidFill>
                <a:srgbClr val="FF0000"/>
              </a:solidFill>
            </a:endParaRPr>
          </a:p>
          <a:p>
            <a:pPr algn="just"/>
            <a:r>
              <a:rPr lang="en-US" sz="2400" b="1" dirty="0" smtClean="0">
                <a:solidFill>
                  <a:srgbClr val="FF0000"/>
                </a:solidFill>
              </a:rPr>
              <a:t>Order: </a:t>
            </a:r>
            <a:r>
              <a:rPr lang="en-US" sz="2400" b="1" dirty="0" err="1" smtClean="0">
                <a:solidFill>
                  <a:srgbClr val="FF0000"/>
                </a:solidFill>
              </a:rPr>
              <a:t>Coeloptera</a:t>
            </a:r>
            <a:endParaRPr lang="en-US" sz="2400" b="1" dirty="0" smtClean="0">
              <a:solidFill>
                <a:srgbClr val="FF0000"/>
              </a:solidFill>
            </a:endParaRPr>
          </a:p>
          <a:p>
            <a:pPr algn="just"/>
            <a:r>
              <a:rPr lang="ar-SA" sz="2400" b="1" dirty="0" smtClean="0"/>
              <a:t>تنتشر في اغلب بلدان  اوربا واسيا ومنها العراق والبلدان المجاورة له </a:t>
            </a:r>
          </a:p>
          <a:p>
            <a:pPr algn="just"/>
            <a:r>
              <a:rPr lang="ar-SA" sz="2400" b="1" dirty="0" smtClean="0"/>
              <a:t>تظهر الحشرات البالغة في شهر ايار وحزيران تتغذى ليلا على السنابل وتختفي نهارا بعد التزاوج تقوم بوضع البيض فردياً وعدده ( 40-80) بيضة م انثى في اعماق التربة ( 15-18) سم يتم الفقس بعد (7-14) يوما تعيش اليرقة ( 30-50 ) يوما في نفق عامودي طوله إلى 40 سم وتتغذى بشكل رمي وفي </a:t>
            </a:r>
            <a:r>
              <a:rPr lang="ar-SA" sz="2400" b="1" dirty="0" err="1" smtClean="0"/>
              <a:t>اوخر</a:t>
            </a:r>
            <a:r>
              <a:rPr lang="ar-SA" sz="2400" b="1" dirty="0" smtClean="0"/>
              <a:t> الخريف تخرج ليلا لتهاجم اوراق النباتات أو قد تبقى في التربة متغذية على الجذور بعدها تتحول إلى عذراء داخل غرفة طينية تخرج الحشرات البالغة بعد اسبوعين وتتغذى إلى السنابل في طورها الحليبي وتبلغ الحشرات جنسيا بعد بيات صيفي لمدة ( 2-3) شهرا حيث تتزاوج للحشرة جيل واحد في السنة .</a:t>
            </a:r>
          </a:p>
          <a:p>
            <a:endParaRPr lang="ar-IQ" dirty="0"/>
          </a:p>
        </p:txBody>
      </p:sp>
    </p:spTree>
    <p:extLst>
      <p:ext uri="{BB962C8B-B14F-4D97-AF65-F5344CB8AC3E}">
        <p14:creationId xmlns:p14="http://schemas.microsoft.com/office/powerpoint/2010/main" val="3686070570"/>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373</TotalTime>
  <Words>1326</Words>
  <Application>Microsoft Office PowerPoint</Application>
  <PresentationFormat>عرض على الشاشة (3:4)‏</PresentationFormat>
  <Paragraphs>99</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DR.Ahmed Saker</cp:lastModifiedBy>
  <cp:revision>51</cp:revision>
  <dcterms:created xsi:type="dcterms:W3CDTF">2018-02-18T18:03:42Z</dcterms:created>
  <dcterms:modified xsi:type="dcterms:W3CDTF">2018-02-26T18:37:37Z</dcterms:modified>
</cp:coreProperties>
</file>