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B598AF2-0A2F-4A03-BB33-6B600D87B3DB}" type="datetimeFigureOut">
              <a:rPr lang="ar-IQ" smtClean="0"/>
              <a:t>27/06/1438</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6ECC7AD-957F-4212-BBE1-33E1BE4B00BE}" type="slidenum">
              <a:rPr lang="ar-IQ" smtClean="0"/>
              <a:t>‹#›</a:t>
            </a:fld>
            <a:endParaRPr lang="ar-IQ"/>
          </a:p>
        </p:txBody>
      </p:sp>
    </p:spTree>
    <p:extLst>
      <p:ext uri="{BB962C8B-B14F-4D97-AF65-F5344CB8AC3E}">
        <p14:creationId xmlns:p14="http://schemas.microsoft.com/office/powerpoint/2010/main" val="3371133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IQ" dirty="0"/>
          </a:p>
        </p:txBody>
      </p:sp>
      <p:sp>
        <p:nvSpPr>
          <p:cNvPr id="4" name="عنصر نائب لرقم الشريحة 3"/>
          <p:cNvSpPr>
            <a:spLocks noGrp="1"/>
          </p:cNvSpPr>
          <p:nvPr>
            <p:ph type="sldNum" sz="quarter" idx="10"/>
          </p:nvPr>
        </p:nvSpPr>
        <p:spPr/>
        <p:txBody>
          <a:bodyPr/>
          <a:lstStyle/>
          <a:p>
            <a:fld id="{B6ECC7AD-957F-4212-BBE1-33E1BE4B00BE}" type="slidenum">
              <a:rPr lang="ar-IQ" smtClean="0"/>
              <a:t>1</a:t>
            </a:fld>
            <a:endParaRPr lang="ar-IQ"/>
          </a:p>
        </p:txBody>
      </p:sp>
    </p:spTree>
    <p:extLst>
      <p:ext uri="{BB962C8B-B14F-4D97-AF65-F5344CB8AC3E}">
        <p14:creationId xmlns:p14="http://schemas.microsoft.com/office/powerpoint/2010/main" val="2218242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27/06/1438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27/06/1438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27/06/1438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27/06/1438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27/06/1438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62472" y="404664"/>
            <a:ext cx="7992888" cy="3400931"/>
          </a:xfrm>
          <a:prstGeom prst="rect">
            <a:avLst/>
          </a:prstGeom>
          <a:noFill/>
        </p:spPr>
        <p:txBody>
          <a:bodyPr wrap="square" rtlCol="1">
            <a:spAutoFit/>
          </a:bodyPr>
          <a:lstStyle/>
          <a:p>
            <a:r>
              <a:rPr lang="ar-SA" sz="2200" b="1" dirty="0" smtClean="0">
                <a:solidFill>
                  <a:srgbClr val="FF0000"/>
                </a:solidFill>
              </a:rPr>
              <a:t>حشرات الحمضيات </a:t>
            </a:r>
          </a:p>
          <a:p>
            <a:r>
              <a:rPr lang="en-US" sz="2000" b="1" i="1" dirty="0" err="1" smtClean="0"/>
              <a:t>Ceratitis</a:t>
            </a:r>
            <a:r>
              <a:rPr lang="en-US" sz="2000" b="1" i="1" dirty="0" smtClean="0"/>
              <a:t>  </a:t>
            </a:r>
            <a:r>
              <a:rPr lang="en-US" sz="2000" b="1" i="1" dirty="0" err="1" smtClean="0"/>
              <a:t>capitata</a:t>
            </a:r>
            <a:endParaRPr lang="en-US" sz="2000" b="1" i="1" dirty="0" smtClean="0"/>
          </a:p>
          <a:p>
            <a:r>
              <a:rPr lang="en-US" sz="2300" b="1" dirty="0" err="1" smtClean="0">
                <a:cs typeface="+mj-cs"/>
              </a:rPr>
              <a:t>Diptera-Tephritidae</a:t>
            </a:r>
            <a:endParaRPr lang="en-US" sz="2300" b="1" dirty="0" smtClean="0">
              <a:cs typeface="+mj-cs"/>
            </a:endParaRPr>
          </a:p>
          <a:p>
            <a:pPr algn="just"/>
            <a:r>
              <a:rPr lang="ar-IQ" sz="2500" b="1" dirty="0" smtClean="0"/>
              <a:t>وصف للحشرة :الحشرة الكاملة طولها يتراوح بين 4-6 ملم الاعين غير متصلة ولامعة وذات لون بني الصدر فضي اللون محاط ببقع سوداء الاجنحة عريضة شفافة يوجد عليها ثلاثة اشرطة برتقالية و العديد من النقاط السوداء البطن عريض منتفخ ذو لون بني مصفر البطن عند  الاناث ينتهي بآلة وضع البيض مدببة اما عند الذكور فيعرف من خلال الراس الذي يحمل زائدتين في مقدمة الرأس وتنتهي بشكل ورق التفاح وهي مسطحة . </a:t>
            </a:r>
            <a:endParaRPr lang="ar-IQ" sz="2500" b="1" dirty="0"/>
          </a:p>
        </p:txBody>
      </p:sp>
      <p:pic>
        <p:nvPicPr>
          <p:cNvPr id="1026" name="Picture 2" descr="F:\maryam\ADN animation - حمض نووي ريبوزي منقوص الأكسجين - ويكيبيديا، الموسوعة الحرة_files\Cearitis capitat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077072"/>
            <a:ext cx="7920880" cy="2617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24386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620688"/>
            <a:ext cx="8064896" cy="2015936"/>
          </a:xfrm>
          <a:prstGeom prst="rect">
            <a:avLst/>
          </a:prstGeom>
          <a:noFill/>
        </p:spPr>
        <p:txBody>
          <a:bodyPr wrap="square" rtlCol="1">
            <a:spAutoFit/>
          </a:bodyPr>
          <a:lstStyle/>
          <a:p>
            <a:r>
              <a:rPr lang="ar-SA" sz="2500" b="1" dirty="0" smtClean="0">
                <a:solidFill>
                  <a:srgbClr val="FF0000"/>
                </a:solidFill>
              </a:rPr>
              <a:t>اعراض الاصابة والضرر </a:t>
            </a:r>
          </a:p>
          <a:p>
            <a:pPr algn="just"/>
            <a:r>
              <a:rPr lang="ar-SA" sz="2500" b="1" dirty="0" smtClean="0"/>
              <a:t>مهاجمة السطح السفلي للأوراق الفتية و النموات الحديثة وامتصاص العصارة النباتية من الخلايا مما يؤدي إلى ذبول وتساقط الاوراق وضعف العام للشجرة . وافراز قليل للندوة العسلية ونمو غير كثيف لفطر العفن الاسود كما انها تلعب دورا فعالا في نقل الامراض الفايروسية .</a:t>
            </a:r>
            <a:endParaRPr lang="ar-IQ" sz="2500" b="1" dirty="0"/>
          </a:p>
        </p:txBody>
      </p:sp>
    </p:spTree>
    <p:extLst>
      <p:ext uri="{BB962C8B-B14F-4D97-AF65-F5344CB8AC3E}">
        <p14:creationId xmlns:p14="http://schemas.microsoft.com/office/powerpoint/2010/main" val="314500980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79512" y="260648"/>
            <a:ext cx="3168352" cy="2088232"/>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dirty="0" smtClean="0"/>
              <a:t>خروج الحشرات الكاملة النمو المجنحة من غلاف العذراء الذي ينفتح على شكل حرف </a:t>
            </a:r>
            <a:r>
              <a:rPr lang="en-US" dirty="0" smtClean="0"/>
              <a:t>T</a:t>
            </a:r>
            <a:r>
              <a:rPr lang="ar-SA" dirty="0" smtClean="0"/>
              <a:t> ويبقى غلاف العذراء على الورقة تقوم الحشرات بالتغذية والتزاوج تتكاثر جنسا واحيانا بكريا .</a:t>
            </a:r>
            <a:endParaRPr lang="ar-IQ" dirty="0"/>
          </a:p>
        </p:txBody>
      </p:sp>
      <p:cxnSp>
        <p:nvCxnSpPr>
          <p:cNvPr id="5" name="رابط كسهم مستقيم 4"/>
          <p:cNvCxnSpPr>
            <a:stCxn id="3" idx="2"/>
          </p:cNvCxnSpPr>
          <p:nvPr/>
        </p:nvCxnSpPr>
        <p:spPr>
          <a:xfrm>
            <a:off x="1763688" y="2348880"/>
            <a:ext cx="0" cy="100811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6" name="مستطيل مستدير الزوايا 5"/>
          <p:cNvSpPr/>
          <p:nvPr/>
        </p:nvSpPr>
        <p:spPr>
          <a:xfrm>
            <a:off x="179512" y="3717032"/>
            <a:ext cx="3168352" cy="27363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b="1" dirty="0" smtClean="0"/>
              <a:t>وضع البيض على السطح السفلي لأوراق الفتية بشكل مبعثر150-200 بيضة خلال 4ايام </a:t>
            </a:r>
          </a:p>
          <a:p>
            <a:pPr algn="ctr"/>
            <a:r>
              <a:rPr lang="ar-SA" b="1" dirty="0" smtClean="0"/>
              <a:t>تكون البيضة محمولة على حامل قصير ولونها ابيض مصفر عن الوضع تتحول إلى البني قبل الفقس  </a:t>
            </a:r>
            <a:endParaRPr lang="ar-IQ" b="1" dirty="0"/>
          </a:p>
        </p:txBody>
      </p:sp>
      <p:cxnSp>
        <p:nvCxnSpPr>
          <p:cNvPr id="8" name="رابط كسهم مستقيم 7"/>
          <p:cNvCxnSpPr>
            <a:stCxn id="6" idx="3"/>
          </p:cNvCxnSpPr>
          <p:nvPr/>
        </p:nvCxnSpPr>
        <p:spPr>
          <a:xfrm>
            <a:off x="3347864" y="5085184"/>
            <a:ext cx="223224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مستطيل مستدير الزوايا 8"/>
          <p:cNvSpPr/>
          <p:nvPr/>
        </p:nvSpPr>
        <p:spPr>
          <a:xfrm>
            <a:off x="5940152" y="4221088"/>
            <a:ext cx="3024336" cy="244827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smtClean="0"/>
              <a:t>حوريات يطلق عليها اليرقات تكون مسطحة بيضاوية الشكل بلون اصفر مخضر متحركة في طورها الاول وساكتة في الاطوار التالية </a:t>
            </a:r>
            <a:endParaRPr lang="ar-IQ" b="1" dirty="0"/>
          </a:p>
        </p:txBody>
      </p:sp>
      <p:cxnSp>
        <p:nvCxnSpPr>
          <p:cNvPr id="11" name="رابط كسهم مستقيم 10"/>
          <p:cNvCxnSpPr>
            <a:stCxn id="9" idx="0"/>
          </p:cNvCxnSpPr>
          <p:nvPr/>
        </p:nvCxnSpPr>
        <p:spPr>
          <a:xfrm flipV="1">
            <a:off x="7452320" y="3717032"/>
            <a:ext cx="0" cy="5040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 name="مستطيل مستدير الزوايا 11"/>
          <p:cNvSpPr/>
          <p:nvPr/>
        </p:nvSpPr>
        <p:spPr>
          <a:xfrm>
            <a:off x="6296677" y="3068960"/>
            <a:ext cx="2304256" cy="792088"/>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smtClean="0"/>
              <a:t>طور العذراء </a:t>
            </a:r>
            <a:endParaRPr lang="ar-IQ" b="1" dirty="0"/>
          </a:p>
        </p:txBody>
      </p:sp>
      <p:cxnSp>
        <p:nvCxnSpPr>
          <p:cNvPr id="14" name="رابط كسهم مستقيم 13"/>
          <p:cNvCxnSpPr>
            <a:stCxn id="12" idx="0"/>
          </p:cNvCxnSpPr>
          <p:nvPr/>
        </p:nvCxnSpPr>
        <p:spPr>
          <a:xfrm flipV="1">
            <a:off x="7448805" y="2348880"/>
            <a:ext cx="0" cy="72008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مستطيل مستدير الزوايا 14"/>
          <p:cNvSpPr/>
          <p:nvPr/>
        </p:nvSpPr>
        <p:spPr>
          <a:xfrm>
            <a:off x="5436096" y="548680"/>
            <a:ext cx="3528392" cy="1800200"/>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b="1" dirty="0" smtClean="0"/>
              <a:t>في الشتاء </a:t>
            </a:r>
          </a:p>
          <a:p>
            <a:pPr algn="ctr"/>
            <a:r>
              <a:rPr lang="ar-SA" b="1" dirty="0" smtClean="0"/>
              <a:t>عذراء تتميز بلونها عديمة الاهداب الشمعية والزوائد الجانبية مع وجود حرف </a:t>
            </a:r>
            <a:r>
              <a:rPr lang="en-US" b="1" dirty="0" smtClean="0"/>
              <a:t>Y</a:t>
            </a:r>
            <a:r>
              <a:rPr lang="ar-SA" b="1" dirty="0" smtClean="0"/>
              <a:t> من الخلف </a:t>
            </a:r>
            <a:endParaRPr lang="ar-IQ" b="1" dirty="0"/>
          </a:p>
        </p:txBody>
      </p:sp>
      <p:cxnSp>
        <p:nvCxnSpPr>
          <p:cNvPr id="17" name="رابط كسهم مستقيم 16"/>
          <p:cNvCxnSpPr>
            <a:stCxn id="15" idx="1"/>
          </p:cNvCxnSpPr>
          <p:nvPr/>
        </p:nvCxnSpPr>
        <p:spPr>
          <a:xfrm flipH="1">
            <a:off x="3347864" y="1448780"/>
            <a:ext cx="208823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8" name="شكل بيضاوي 17"/>
          <p:cNvSpPr/>
          <p:nvPr/>
        </p:nvSpPr>
        <p:spPr>
          <a:xfrm>
            <a:off x="3059832" y="2708920"/>
            <a:ext cx="2664296" cy="1152128"/>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t>5-6 اجيال في العام </a:t>
            </a:r>
            <a:endParaRPr lang="ar-IQ" sz="2000" b="1" dirty="0"/>
          </a:p>
        </p:txBody>
      </p:sp>
      <p:sp>
        <p:nvSpPr>
          <p:cNvPr id="19" name="مربع نص 18"/>
          <p:cNvSpPr txBox="1"/>
          <p:nvPr/>
        </p:nvSpPr>
        <p:spPr>
          <a:xfrm>
            <a:off x="3923928" y="4581128"/>
            <a:ext cx="1512168" cy="369332"/>
          </a:xfrm>
          <a:prstGeom prst="rect">
            <a:avLst/>
          </a:prstGeom>
          <a:noFill/>
        </p:spPr>
        <p:txBody>
          <a:bodyPr wrap="square" rtlCol="1">
            <a:spAutoFit/>
          </a:bodyPr>
          <a:lstStyle/>
          <a:p>
            <a:r>
              <a:rPr lang="ar-SA" b="1" dirty="0" smtClean="0"/>
              <a:t>فقس البيض </a:t>
            </a:r>
            <a:endParaRPr lang="ar-IQ" b="1" dirty="0"/>
          </a:p>
        </p:txBody>
      </p:sp>
    </p:spTree>
    <p:extLst>
      <p:ext uri="{BB962C8B-B14F-4D97-AF65-F5344CB8AC3E}">
        <p14:creationId xmlns:p14="http://schemas.microsoft.com/office/powerpoint/2010/main" val="362833516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827584" y="692696"/>
            <a:ext cx="7776864" cy="3062377"/>
          </a:xfrm>
          <a:prstGeom prst="rect">
            <a:avLst/>
          </a:prstGeom>
          <a:noFill/>
        </p:spPr>
        <p:txBody>
          <a:bodyPr wrap="square" rtlCol="1">
            <a:spAutoFit/>
          </a:bodyPr>
          <a:lstStyle/>
          <a:p>
            <a:r>
              <a:rPr lang="ar-SA" sz="2200" b="1" dirty="0" smtClean="0"/>
              <a:t>من الحمضيات الاسود </a:t>
            </a:r>
          </a:p>
          <a:p>
            <a:r>
              <a:rPr lang="en-US" sz="2200" b="1" i="1" dirty="0" err="1" smtClean="0">
                <a:solidFill>
                  <a:srgbClr val="FF0000"/>
                </a:solidFill>
              </a:rPr>
              <a:t>Toxoptera</a:t>
            </a:r>
            <a:r>
              <a:rPr lang="en-US" sz="2200" b="1" i="1" dirty="0" smtClean="0">
                <a:solidFill>
                  <a:srgbClr val="FF0000"/>
                </a:solidFill>
              </a:rPr>
              <a:t> </a:t>
            </a:r>
            <a:r>
              <a:rPr lang="en-US" sz="2200" b="1" i="1" dirty="0" err="1" smtClean="0">
                <a:solidFill>
                  <a:srgbClr val="FF0000"/>
                </a:solidFill>
              </a:rPr>
              <a:t>aurantii</a:t>
            </a:r>
            <a:r>
              <a:rPr lang="en-US" sz="2200" b="1" i="1" dirty="0" smtClean="0">
                <a:solidFill>
                  <a:srgbClr val="FF0000"/>
                </a:solidFill>
              </a:rPr>
              <a:t> </a:t>
            </a:r>
          </a:p>
          <a:p>
            <a:r>
              <a:rPr lang="en-US" sz="2400" b="1" dirty="0" err="1" smtClean="0"/>
              <a:t>Homoptera</a:t>
            </a:r>
            <a:r>
              <a:rPr lang="en-US" sz="2400" b="1" dirty="0" smtClean="0"/>
              <a:t> –</a:t>
            </a:r>
            <a:r>
              <a:rPr lang="en-US" sz="2400" b="1" dirty="0" err="1" smtClean="0"/>
              <a:t>Aphidae</a:t>
            </a:r>
            <a:endParaRPr lang="en-US" sz="2400" b="1" dirty="0" smtClean="0"/>
          </a:p>
          <a:p>
            <a:pPr algn="just"/>
            <a:r>
              <a:rPr lang="ar-SA" sz="2500" b="1" dirty="0" smtClean="0"/>
              <a:t>الوصف </a:t>
            </a:r>
            <a:r>
              <a:rPr lang="ar-SA" sz="2500" b="1" dirty="0" smtClean="0"/>
              <a:t>الحشرة الكاملة </a:t>
            </a:r>
            <a:r>
              <a:rPr lang="ar-SA" sz="2500" b="1" dirty="0" err="1" smtClean="0"/>
              <a:t>اجاصية</a:t>
            </a:r>
            <a:r>
              <a:rPr lang="ar-SA" sz="2500" b="1" dirty="0" smtClean="0"/>
              <a:t> الشكل لونها بني صدني مسود. الزوائد الانبوبية قصيرة والذيل مخروطي الشكل طولها حوالي 2ملم . قرون الاستشعار مكونة من 6 عقل </a:t>
            </a:r>
          </a:p>
          <a:p>
            <a:pPr algn="just"/>
            <a:r>
              <a:rPr lang="ar-SA" sz="2500" b="1" dirty="0" smtClean="0"/>
              <a:t>الحشرة </a:t>
            </a:r>
            <a:r>
              <a:rPr lang="ar-SA" sz="2500" b="1" dirty="0" smtClean="0"/>
              <a:t>المجنحة : </a:t>
            </a:r>
            <a:r>
              <a:rPr lang="ar-SA" sz="2500" b="1" dirty="0" smtClean="0"/>
              <a:t>ذات لون بني مسود والصدر اسود اللون طول الجسم من 15 -2 ملم يوجد على الحافة الامامية للجناح بقعة سوداء .</a:t>
            </a:r>
            <a:endParaRPr lang="ar-IQ" sz="2500" b="1" dirty="0"/>
          </a:p>
        </p:txBody>
      </p:sp>
      <p:pic>
        <p:nvPicPr>
          <p:cNvPr id="1026" name="Picture 2" descr="F:\maryam\ADN animation - حمض نووي ريبوزي منقوص الأكسجين - ويكيبيديا، الموسوعة الحرة_files\Toxoptera auranti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789040"/>
            <a:ext cx="4464496" cy="2639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4182271"/>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548680"/>
            <a:ext cx="7992888" cy="2785378"/>
          </a:xfrm>
          <a:prstGeom prst="rect">
            <a:avLst/>
          </a:prstGeom>
          <a:noFill/>
        </p:spPr>
        <p:txBody>
          <a:bodyPr wrap="square" rtlCol="1">
            <a:spAutoFit/>
          </a:bodyPr>
          <a:lstStyle/>
          <a:p>
            <a:pPr algn="just"/>
            <a:r>
              <a:rPr lang="ar-SA" sz="2500" b="1" dirty="0" smtClean="0">
                <a:solidFill>
                  <a:srgbClr val="FF0000"/>
                </a:solidFill>
              </a:rPr>
              <a:t>اعراض الاصابة والضرر </a:t>
            </a:r>
          </a:p>
          <a:p>
            <a:pPr algn="just"/>
            <a:r>
              <a:rPr lang="ar-SA" sz="2500" b="1" dirty="0" smtClean="0"/>
              <a:t>الاوراق النهائية تتجعد بشدة حيث نجد على السطح السفلي حشرات المن سوداء اللون كبيرة حجم نسبيا بطول 2ملم وعرض ملم عند الاصابة الشديدة تنتقل الحشرات إلى معظم الاوراق والافرع الخضراء والازهار والثمار الحديثة العقد حيث تسبب في تساقط الازهار والثمار يلعب المن دورا هاما في نقل الفايروس المسبب لمرض التدهور السريع على الحمضيات ال </a:t>
            </a:r>
            <a:r>
              <a:rPr lang="en-US" sz="2500" b="1" dirty="0" err="1" smtClean="0"/>
              <a:t>Tristiza</a:t>
            </a:r>
            <a:r>
              <a:rPr lang="en-US" sz="2500" b="1" dirty="0" smtClean="0"/>
              <a:t> </a:t>
            </a:r>
            <a:r>
              <a:rPr lang="ar-SA" sz="2500" b="1" dirty="0" smtClean="0"/>
              <a:t> من الاشجار المصابة إلى الاشجار السلمية .</a:t>
            </a:r>
            <a:endParaRPr lang="ar-IQ" sz="2500" b="1" dirty="0"/>
          </a:p>
        </p:txBody>
      </p:sp>
    </p:spTree>
    <p:extLst>
      <p:ext uri="{BB962C8B-B14F-4D97-AF65-F5344CB8AC3E}">
        <p14:creationId xmlns:p14="http://schemas.microsoft.com/office/powerpoint/2010/main" val="3859633976"/>
      </p:ext>
    </p:extLst>
  </p:cSld>
  <p:clrMapOvr>
    <a:masterClrMapping/>
  </p:clrMapOvr>
  <mc:AlternateContent xmlns:mc="http://schemas.openxmlformats.org/markup-compatibility/2006">
    <mc:Choice xmlns:p14="http://schemas.microsoft.com/office/powerpoint/2010/main" Requires="p14">
      <p:transition spd="slow" p14:dur="2000">
        <p14:ferris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692696"/>
            <a:ext cx="8136904" cy="1246495"/>
          </a:xfrm>
          <a:prstGeom prst="rect">
            <a:avLst/>
          </a:prstGeom>
          <a:noFill/>
        </p:spPr>
        <p:txBody>
          <a:bodyPr wrap="square" rtlCol="1">
            <a:spAutoFit/>
          </a:bodyPr>
          <a:lstStyle/>
          <a:p>
            <a:pPr algn="just"/>
            <a:r>
              <a:rPr lang="ar-IQ" sz="2500" b="1" dirty="0" smtClean="0"/>
              <a:t>اليرقة : وردية الشكل عديمة الارجل بيضاء اللون مدببة من الامام يبلغ طولها النهائي من 7-9 ملم عند اكتمال نموها تخرج من الثمار لتعذر في التربة </a:t>
            </a:r>
          </a:p>
          <a:p>
            <a:pPr algn="just"/>
            <a:r>
              <a:rPr lang="ar-IQ" sz="2500" b="1" dirty="0" smtClean="0"/>
              <a:t>العذراء اسطوانية الشكل بلون بني غامق يبلغ طولها من 4-5 ملم .</a:t>
            </a:r>
            <a:endParaRPr lang="ar-IQ" sz="2500" b="1" dirty="0"/>
          </a:p>
        </p:txBody>
      </p:sp>
      <p:pic>
        <p:nvPicPr>
          <p:cNvPr id="1026" name="Picture 2" descr="F:\maryam\ADN animation - حمض نووي ريبوزي منقوص الأكسجين - ويكيبيديا، الموسوعة الحرة_files\pupa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770" y="2420888"/>
            <a:ext cx="3718205" cy="35283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maryam\ADN animation - حمض نووي ريبوزي منقوص الأكسجين - ويكيبيديا، الموسوعة الحرة_files\larva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012" y="2420888"/>
            <a:ext cx="3636404"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950122"/>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1268760"/>
            <a:ext cx="8136904" cy="3524042"/>
          </a:xfrm>
          <a:prstGeom prst="rect">
            <a:avLst/>
          </a:prstGeom>
          <a:noFill/>
        </p:spPr>
        <p:txBody>
          <a:bodyPr wrap="square" rtlCol="1">
            <a:spAutoFit/>
          </a:bodyPr>
          <a:lstStyle/>
          <a:p>
            <a:r>
              <a:rPr lang="ar-SA" sz="2500" b="1" dirty="0" smtClean="0">
                <a:solidFill>
                  <a:srgbClr val="FF0000"/>
                </a:solidFill>
              </a:rPr>
              <a:t>الضرر واعراض الاصابة </a:t>
            </a:r>
          </a:p>
          <a:p>
            <a:pPr algn="just"/>
            <a:r>
              <a:rPr lang="ar-SA" sz="2500" b="1" dirty="0" smtClean="0">
                <a:cs typeface="+mj-cs"/>
              </a:rPr>
              <a:t>تهاجم الانثى الثمار حيث تثقب جدارها بواسطة آلة وضع البيض الواخزة , تضع بداخلها حيث تتلون المناطق المحيطة بمكان الوخز بالوان غير طبيعية , وفي وسط هذه المناطق نجد نقطا بلون رمادي .وتكون المنطقة المحيطة بالثقب الذي تحدثه الانثى عديمة اللون في الثمار التي تقارب على لنضج وبلون أصفر ضاربا إلى الحمرة في ثمار البرتقال الخضراء .في حين يسود مكان الخز في اصناف اليوسفي الخضراء  اليرقات </a:t>
            </a:r>
            <a:r>
              <a:rPr lang="ar-SA" sz="2500" b="1" dirty="0" err="1" smtClean="0">
                <a:cs typeface="+mj-cs"/>
              </a:rPr>
              <a:t>الفاقسه</a:t>
            </a:r>
            <a:r>
              <a:rPr lang="ar-SA" sz="2500" b="1" dirty="0" smtClean="0">
                <a:cs typeface="+mj-cs"/>
              </a:rPr>
              <a:t> تحفر وتتجول داخل اللب كما يسهل دخول ابواغ الفطر والبكتريا إلى داخل الثمرة وتفنها وتسبب الاصابة المبكرة تساقط نسبة كبيرة من الثمار إلى الارض . </a:t>
            </a:r>
            <a:endParaRPr lang="ar-IQ" sz="2500" b="1" dirty="0">
              <a:cs typeface="+mj-cs"/>
            </a:endParaRPr>
          </a:p>
        </p:txBody>
      </p:sp>
    </p:spTree>
    <p:extLst>
      <p:ext uri="{BB962C8B-B14F-4D97-AF65-F5344CB8AC3E}">
        <p14:creationId xmlns:p14="http://schemas.microsoft.com/office/powerpoint/2010/main" val="16762422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548680"/>
            <a:ext cx="7776864" cy="369332"/>
          </a:xfrm>
          <a:prstGeom prst="rect">
            <a:avLst/>
          </a:prstGeom>
          <a:noFill/>
        </p:spPr>
        <p:txBody>
          <a:bodyPr wrap="square" rtlCol="1">
            <a:spAutoFit/>
          </a:bodyPr>
          <a:lstStyle/>
          <a:p>
            <a:endParaRPr lang="ar-IQ" dirty="0"/>
          </a:p>
        </p:txBody>
      </p:sp>
      <p:sp>
        <p:nvSpPr>
          <p:cNvPr id="3" name="مستطيل مستدير الزوايا 2"/>
          <p:cNvSpPr/>
          <p:nvPr/>
        </p:nvSpPr>
        <p:spPr>
          <a:xfrm>
            <a:off x="5724128" y="296652"/>
            <a:ext cx="2880320" cy="2052228"/>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t>تتغذى الحشرات الكاملة على افرازات السكرية بالأزهار وعلى افرازات الثمار المتعفنة </a:t>
            </a:r>
          </a:p>
          <a:p>
            <a:pPr algn="ctr"/>
            <a:r>
              <a:rPr lang="ar-SA" b="1" dirty="0" smtClean="0"/>
              <a:t>تبدا الحشرات بالغة بالتزاوج بعد 4-5 ايام من خروجها من طور العذراء  </a:t>
            </a:r>
            <a:endParaRPr lang="ar-IQ" b="1" dirty="0"/>
          </a:p>
        </p:txBody>
      </p:sp>
      <p:cxnSp>
        <p:nvCxnSpPr>
          <p:cNvPr id="5" name="رابط كسهم مستقيم 4"/>
          <p:cNvCxnSpPr>
            <a:stCxn id="3" idx="1"/>
            <a:endCxn id="6" idx="3"/>
          </p:cNvCxnSpPr>
          <p:nvPr/>
        </p:nvCxnSpPr>
        <p:spPr>
          <a:xfrm flipH="1">
            <a:off x="4572000" y="1322766"/>
            <a:ext cx="1152128" cy="5400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6" name="مستطيل مستدير الزوايا 5"/>
          <p:cNvSpPr/>
          <p:nvPr/>
        </p:nvSpPr>
        <p:spPr>
          <a:xfrm>
            <a:off x="395536" y="296652"/>
            <a:ext cx="4176464" cy="216024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t>تبقى الانثى بضعة اسابيع حتى تبدا بوضع البيض </a:t>
            </a:r>
          </a:p>
          <a:p>
            <a:pPr algn="ctr"/>
            <a:r>
              <a:rPr lang="ar-SA" b="1" dirty="0" smtClean="0"/>
              <a:t>تضع الانثى الواحدة خلال حياتها 200-600 بيضة </a:t>
            </a:r>
          </a:p>
          <a:p>
            <a:pPr algn="ctr"/>
            <a:r>
              <a:rPr lang="ar-SA" b="1" dirty="0" smtClean="0"/>
              <a:t>يتم وضع البيض على دفعات حسب الظروف البيئية ونوعية الغذاء بمعدل 20-50 بيضة في كل ثمرة </a:t>
            </a:r>
          </a:p>
          <a:p>
            <a:pPr algn="ctr"/>
            <a:r>
              <a:rPr lang="ar-SA" b="1" dirty="0" smtClean="0"/>
              <a:t>يوضع البيضة في انسجة الثمار اذ يستغرق حفر ثقب واحد 20 دقيقة </a:t>
            </a:r>
          </a:p>
          <a:p>
            <a:pPr algn="ctr"/>
            <a:r>
              <a:rPr lang="ar-SA" b="1" dirty="0" smtClean="0"/>
              <a:t>درجة حرارة المثالية لوضع البيض 23-27 °م </a:t>
            </a:r>
            <a:endParaRPr lang="ar-IQ" b="1" dirty="0"/>
          </a:p>
        </p:txBody>
      </p:sp>
      <p:cxnSp>
        <p:nvCxnSpPr>
          <p:cNvPr id="11" name="رابط كسهم مستقيم 10"/>
          <p:cNvCxnSpPr>
            <a:stCxn id="6" idx="2"/>
          </p:cNvCxnSpPr>
          <p:nvPr/>
        </p:nvCxnSpPr>
        <p:spPr>
          <a:xfrm>
            <a:off x="2483768" y="2456892"/>
            <a:ext cx="0" cy="104411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مربع نص 12"/>
          <p:cNvSpPr txBox="1"/>
          <p:nvPr/>
        </p:nvSpPr>
        <p:spPr>
          <a:xfrm>
            <a:off x="323528" y="2636911"/>
            <a:ext cx="3528392"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1">
            <a:spAutoFit/>
          </a:bodyPr>
          <a:lstStyle/>
          <a:p>
            <a:r>
              <a:rPr lang="ar-SA" b="1" dirty="0" smtClean="0"/>
              <a:t>يفقس البيض بعد 3-4ايام صيفا وبعد 10-15 يوم شتاءا </a:t>
            </a:r>
            <a:endParaRPr lang="ar-IQ" b="1" dirty="0"/>
          </a:p>
        </p:txBody>
      </p:sp>
      <p:sp>
        <p:nvSpPr>
          <p:cNvPr id="14" name="مستطيل مستدير الزوايا 13"/>
          <p:cNvSpPr/>
          <p:nvPr/>
        </p:nvSpPr>
        <p:spPr>
          <a:xfrm>
            <a:off x="539552" y="3501008"/>
            <a:ext cx="2664296" cy="3096344"/>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t>تحفر اليرقات </a:t>
            </a:r>
            <a:r>
              <a:rPr lang="ar-SA" sz="2000" b="1" dirty="0" err="1" smtClean="0"/>
              <a:t>الفاقسة</a:t>
            </a:r>
            <a:r>
              <a:rPr lang="ar-SA" sz="2000" b="1" dirty="0" smtClean="0"/>
              <a:t> الصغيرة إلى داخل لب الثمرة حيث تتغذى على محتويات اللب </a:t>
            </a:r>
          </a:p>
          <a:p>
            <a:pPr algn="ctr"/>
            <a:r>
              <a:rPr lang="ar-SA" sz="2000" b="1" dirty="0" smtClean="0"/>
              <a:t>يكتمل نمو اليرقة بعد حوالي 10-15 يوما في الصيف و3-4 ايام في الشتاء </a:t>
            </a:r>
            <a:endParaRPr lang="ar-IQ" sz="2000" b="1" dirty="0"/>
          </a:p>
        </p:txBody>
      </p:sp>
      <p:cxnSp>
        <p:nvCxnSpPr>
          <p:cNvPr id="7" name="رابط كسهم مستقيم 6"/>
          <p:cNvCxnSpPr>
            <a:stCxn id="14" idx="3"/>
          </p:cNvCxnSpPr>
          <p:nvPr/>
        </p:nvCxnSpPr>
        <p:spPr>
          <a:xfrm>
            <a:off x="3203848" y="5049180"/>
            <a:ext cx="64807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مستطيل مستدير الزوايا 7"/>
          <p:cNvSpPr/>
          <p:nvPr/>
        </p:nvSpPr>
        <p:spPr>
          <a:xfrm>
            <a:off x="3851920" y="3429000"/>
            <a:ext cx="1512168" cy="316835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t>تغادر اليرقات في طورها الاخير الثمار وتتوجه نحو التربة مخلفة ورائها ثقب خروج </a:t>
            </a:r>
            <a:endParaRPr lang="ar-IQ" b="1" dirty="0"/>
          </a:p>
        </p:txBody>
      </p:sp>
      <p:cxnSp>
        <p:nvCxnSpPr>
          <p:cNvPr id="10" name="رابط كسهم مستقيم 9"/>
          <p:cNvCxnSpPr>
            <a:stCxn id="8" idx="3"/>
          </p:cNvCxnSpPr>
          <p:nvPr/>
        </p:nvCxnSpPr>
        <p:spPr>
          <a:xfrm>
            <a:off x="5364088" y="5013176"/>
            <a:ext cx="57606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2" name="مستطيل مستدير الزوايا 11"/>
          <p:cNvSpPr/>
          <p:nvPr/>
        </p:nvSpPr>
        <p:spPr>
          <a:xfrm>
            <a:off x="5940152" y="4149080"/>
            <a:ext cx="3203848" cy="2448272"/>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just"/>
            <a:r>
              <a:rPr lang="ar-SA" b="1" dirty="0" smtClean="0"/>
              <a:t>تسقط اليرقات نفسها إلى التربة لتعطي طور العذراء حيث تعذر داخل التربة على عمق 5-15 سم العذراء برميلية الشكل وبلون بني مدة طور العذراء 8 ايام صيفا و15-20 يوم شتاءا يموت اكبر عدد من العذارى في التربة اثناء الشتاء أو جفاف </a:t>
            </a:r>
            <a:endParaRPr lang="ar-IQ" b="1" dirty="0"/>
          </a:p>
        </p:txBody>
      </p:sp>
      <p:cxnSp>
        <p:nvCxnSpPr>
          <p:cNvPr id="16" name="رابط كسهم مستقيم 15"/>
          <p:cNvCxnSpPr>
            <a:stCxn id="12" idx="0"/>
          </p:cNvCxnSpPr>
          <p:nvPr/>
        </p:nvCxnSpPr>
        <p:spPr>
          <a:xfrm flipV="1">
            <a:off x="7542076" y="3717032"/>
            <a:ext cx="0"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7" name="مستطيل مستدير الزوايا 16"/>
          <p:cNvSpPr/>
          <p:nvPr/>
        </p:nvSpPr>
        <p:spPr>
          <a:xfrm>
            <a:off x="5940152" y="2636912"/>
            <a:ext cx="3203848" cy="108012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t>خروج الحشرات الكاملة من 1.5 – 15 شهرا اذا توفر الغذاء واذا لم يتوفر تموت بعد 5ايام قبل ان تضع ايه بيضة </a:t>
            </a:r>
            <a:endParaRPr lang="ar-IQ" b="1" dirty="0"/>
          </a:p>
        </p:txBody>
      </p:sp>
      <p:cxnSp>
        <p:nvCxnSpPr>
          <p:cNvPr id="19" name="رابط كسهم مستقيم 18"/>
          <p:cNvCxnSpPr/>
          <p:nvPr/>
        </p:nvCxnSpPr>
        <p:spPr>
          <a:xfrm flipV="1">
            <a:off x="7542076" y="2348880"/>
            <a:ext cx="0" cy="2880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شكل بيضاوي 21"/>
          <p:cNvSpPr/>
          <p:nvPr/>
        </p:nvSpPr>
        <p:spPr>
          <a:xfrm>
            <a:off x="4139952" y="2348880"/>
            <a:ext cx="1728192" cy="934362"/>
          </a:xfrm>
          <a:prstGeom prst="ellipse">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dirty="0" smtClean="0"/>
              <a:t>5- 8اجيال في العام </a:t>
            </a:r>
            <a:endParaRPr lang="ar-IQ" dirty="0"/>
          </a:p>
        </p:txBody>
      </p:sp>
    </p:spTree>
    <p:extLst>
      <p:ext uri="{BB962C8B-B14F-4D97-AF65-F5344CB8AC3E}">
        <p14:creationId xmlns:p14="http://schemas.microsoft.com/office/powerpoint/2010/main" val="4106595776"/>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83568" y="548680"/>
            <a:ext cx="8064896" cy="2800767"/>
          </a:xfrm>
          <a:prstGeom prst="rect">
            <a:avLst/>
          </a:prstGeom>
          <a:noFill/>
        </p:spPr>
        <p:txBody>
          <a:bodyPr wrap="square" rtlCol="1">
            <a:spAutoFit/>
          </a:bodyPr>
          <a:lstStyle/>
          <a:p>
            <a:r>
              <a:rPr lang="ar-SA" sz="2200" b="1" dirty="0" smtClean="0"/>
              <a:t>بق الحمضيات الدقيقي </a:t>
            </a:r>
          </a:p>
          <a:p>
            <a:r>
              <a:rPr lang="en-US" sz="2200" b="1" i="1" dirty="0" err="1" smtClean="0"/>
              <a:t>Pseudococcus</a:t>
            </a:r>
            <a:r>
              <a:rPr lang="en-US" sz="2200" b="1" i="1" dirty="0" smtClean="0"/>
              <a:t> (</a:t>
            </a:r>
            <a:r>
              <a:rPr lang="en-US" sz="2200" b="1" i="1" dirty="0" err="1" smtClean="0"/>
              <a:t>Planococcus</a:t>
            </a:r>
            <a:r>
              <a:rPr lang="en-US" sz="2200" b="1" i="1" dirty="0" smtClean="0"/>
              <a:t>)</a:t>
            </a:r>
            <a:r>
              <a:rPr lang="en-US" sz="2200" b="1" i="1" dirty="0" err="1" smtClean="0"/>
              <a:t>citri</a:t>
            </a:r>
            <a:endParaRPr lang="en-US" sz="2200" b="1" i="1" dirty="0" smtClean="0"/>
          </a:p>
          <a:p>
            <a:r>
              <a:rPr lang="en-US" sz="2200" b="1" dirty="0" err="1" smtClean="0"/>
              <a:t>Homoptera</a:t>
            </a:r>
            <a:r>
              <a:rPr lang="en-US" sz="2200" b="1" dirty="0" smtClean="0"/>
              <a:t> –</a:t>
            </a:r>
            <a:r>
              <a:rPr lang="en-US" sz="2200" b="1" dirty="0" err="1" smtClean="0"/>
              <a:t>pseudococcidae</a:t>
            </a:r>
            <a:endParaRPr lang="en-US" sz="2200" b="1" dirty="0" smtClean="0"/>
          </a:p>
          <a:p>
            <a:pPr algn="just"/>
            <a:r>
              <a:rPr lang="ar-SA" sz="2300" b="1" dirty="0" smtClean="0">
                <a:solidFill>
                  <a:srgbClr val="FF0000"/>
                </a:solidFill>
              </a:rPr>
              <a:t>العائل : الحمضيات , العنب , بعض اشجار والمحاصيل والخضار الاخرى .</a:t>
            </a:r>
          </a:p>
          <a:p>
            <a:pPr algn="just"/>
            <a:r>
              <a:rPr lang="ar-SA" sz="2300" b="1" dirty="0" smtClean="0">
                <a:solidFill>
                  <a:srgbClr val="FF0000"/>
                </a:solidFill>
              </a:rPr>
              <a:t>الوصف : الانثى صغيرة ينمو على حواف جسمها زوائد الشمعية متساوية في الحجم وعددها 17 والزائدتان الخلفيتان أطول من الزوائد الامامية والجانبية لون الذكر أصفر أو بني ولون الاجنحة أزرق فاتح .</a:t>
            </a:r>
          </a:p>
          <a:p>
            <a:endParaRPr lang="ar-IQ" dirty="0"/>
          </a:p>
        </p:txBody>
      </p:sp>
      <p:pic>
        <p:nvPicPr>
          <p:cNvPr id="1026" name="Picture 2" descr="F:\maryam\ADN animation - حمض نووي ريبوزي منقوص الأكسجين - ويكيبيديا، الموسوعة الحرة_files\Pseudococcus (Planococcus)citr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212976"/>
            <a:ext cx="7560840"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803139"/>
      </p:ext>
    </p:extLst>
  </p:cSld>
  <p:clrMapOvr>
    <a:masterClrMapping/>
  </p:clrMapOvr>
  <mc:AlternateContent xmlns:mc="http://schemas.openxmlformats.org/markup-compatibility/2006">
    <mc:Choice xmlns:p14="http://schemas.microsoft.com/office/powerpoint/2010/main"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548680"/>
            <a:ext cx="8064896" cy="2585323"/>
          </a:xfrm>
          <a:prstGeom prst="rect">
            <a:avLst/>
          </a:prstGeom>
          <a:noFill/>
        </p:spPr>
        <p:txBody>
          <a:bodyPr wrap="square" rtlCol="1">
            <a:spAutoFit/>
          </a:bodyPr>
          <a:lstStyle/>
          <a:p>
            <a:r>
              <a:rPr lang="ar-SA" sz="2400" b="1" dirty="0" smtClean="0">
                <a:solidFill>
                  <a:srgbClr val="FF0000"/>
                </a:solidFill>
              </a:rPr>
              <a:t>الضرر واعراض الاصابة </a:t>
            </a:r>
          </a:p>
          <a:p>
            <a:pPr algn="just"/>
            <a:r>
              <a:rPr lang="ar-SA" sz="2300" b="1" dirty="0" smtClean="0"/>
              <a:t>شبيه بأضرار الحشرات القشرية الاخرى مضافة اليها . تشاهد في مواقع الاصابة حشرات مفلطحة بيضية الشكل جسمها مغطى بمادة شمعية دقيقة يحيط بجسم الانثى 17 زوجا من الزوائد الشمعية القصيرة والمتساوية بالطول اطولها الزوج الخلفي وقد يبلغ 2.5-3أمثال الزوائد الاخرى .</a:t>
            </a:r>
          </a:p>
          <a:p>
            <a:pPr algn="just"/>
            <a:r>
              <a:rPr lang="ar-SA" sz="2300" b="1" dirty="0" smtClean="0"/>
              <a:t>تظهر الحشرة بصورة تجمعات على الاوراق حول العرق الوسطي والاغصان الحديثة النمو ويكثر وجودها على الثمار في منطقة كأس الزهرة .</a:t>
            </a:r>
            <a:endParaRPr lang="ar-IQ" sz="2300" b="1" dirty="0"/>
          </a:p>
        </p:txBody>
      </p:sp>
      <p:pic>
        <p:nvPicPr>
          <p:cNvPr id="2050" name="Picture 2" descr="F:\maryam\ADN animation - حمض نووي ريبوزي منقوص الأكسجين - ويكيبيديا، الموسوعة الحرة_files\تجمعات البق الحمضيات الدقيقي على كأس الثمرة.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501008"/>
            <a:ext cx="8064896"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113547"/>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42167" y="1720228"/>
            <a:ext cx="7704856" cy="1246495"/>
          </a:xfrm>
          <a:prstGeom prst="rect">
            <a:avLst/>
          </a:prstGeom>
          <a:noFill/>
        </p:spPr>
        <p:txBody>
          <a:bodyPr wrap="square" rtlCol="1">
            <a:spAutoFit/>
          </a:bodyPr>
          <a:lstStyle/>
          <a:p>
            <a:pPr algn="just"/>
            <a:r>
              <a:rPr lang="ar-SA" sz="2500" b="1" dirty="0" smtClean="0"/>
              <a:t>التكاثر الجنسي موجود إلى جانب التوالد البكري ليس لها فترة سكون حقيقية بل تنمو ببطء خلال فصل الشتاء نجدها مختبئة بجميع أطوارها في الربيع عند بدء النمو الخضري وتتم دورة الحياة . </a:t>
            </a:r>
            <a:endParaRPr lang="ar-IQ" sz="2500" b="1" dirty="0"/>
          </a:p>
        </p:txBody>
      </p:sp>
    </p:spTree>
    <p:extLst>
      <p:ext uri="{BB962C8B-B14F-4D97-AF65-F5344CB8AC3E}">
        <p14:creationId xmlns:p14="http://schemas.microsoft.com/office/powerpoint/2010/main" val="1282323118"/>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404664"/>
            <a:ext cx="7776864" cy="369332"/>
          </a:xfrm>
          <a:prstGeom prst="rect">
            <a:avLst/>
          </a:prstGeom>
          <a:noFill/>
        </p:spPr>
        <p:txBody>
          <a:bodyPr wrap="square" rtlCol="1">
            <a:spAutoFit/>
          </a:bodyPr>
          <a:lstStyle/>
          <a:p>
            <a:endParaRPr lang="ar-IQ" dirty="0"/>
          </a:p>
        </p:txBody>
      </p:sp>
      <p:sp>
        <p:nvSpPr>
          <p:cNvPr id="3" name="شكل بيضاوي 2"/>
          <p:cNvSpPr/>
          <p:nvPr/>
        </p:nvSpPr>
        <p:spPr>
          <a:xfrm>
            <a:off x="395536" y="260648"/>
            <a:ext cx="4032448" cy="2232248"/>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just"/>
            <a:r>
              <a:rPr lang="ar-SA" sz="1600" b="1" dirty="0" smtClean="0">
                <a:cs typeface="+mj-cs"/>
              </a:rPr>
              <a:t>تزحف الحشرات الكاملة نحو النموات الخضرية الجديدة وتستقر على انصال الاوراق واعناقها وعلى الافرع الصغيرة وتبدا بالتغذية والتوالد البكري فقس البيض وزحف الحوريات نحو النموات  الخضرية الجديدة وبدء التغذية والانسلاخ حتى طور الانثى البالغة   </a:t>
            </a:r>
            <a:endParaRPr lang="ar-IQ" sz="1600" b="1" dirty="0">
              <a:cs typeface="+mj-cs"/>
            </a:endParaRPr>
          </a:p>
        </p:txBody>
      </p:sp>
      <p:cxnSp>
        <p:nvCxnSpPr>
          <p:cNvPr id="5" name="رابط كسهم مستقيم 4"/>
          <p:cNvCxnSpPr>
            <a:stCxn id="3" idx="4"/>
          </p:cNvCxnSpPr>
          <p:nvPr/>
        </p:nvCxnSpPr>
        <p:spPr>
          <a:xfrm>
            <a:off x="2411760" y="2492896"/>
            <a:ext cx="0" cy="57606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شكل بيضاوي 6"/>
          <p:cNvSpPr/>
          <p:nvPr/>
        </p:nvSpPr>
        <p:spPr>
          <a:xfrm>
            <a:off x="395536" y="3068960"/>
            <a:ext cx="4032448" cy="1872208"/>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just"/>
            <a:r>
              <a:rPr lang="ar-SA" sz="1600" b="1" dirty="0" smtClean="0"/>
              <a:t>تضع الانثى البيوض في كتلة من الافرازات الشمعية بشكل </a:t>
            </a:r>
            <a:r>
              <a:rPr lang="ar-SA" sz="1600" b="1" dirty="0" err="1" smtClean="0"/>
              <a:t>اليالف</a:t>
            </a:r>
            <a:r>
              <a:rPr lang="ar-SA" sz="1600" b="1" dirty="0" smtClean="0"/>
              <a:t> متماسكة تشبه </a:t>
            </a:r>
            <a:r>
              <a:rPr lang="ar-SA" sz="1600" b="1" dirty="0" err="1" smtClean="0"/>
              <a:t>اليالف</a:t>
            </a:r>
            <a:r>
              <a:rPr lang="ar-SA" sz="1600" b="1" dirty="0" smtClean="0"/>
              <a:t> الصوف حيث تضع 100-600بيضة .تستمر الانثى بوضع البيض لمدة 50-10 ايام في الصيف والربيع و20-30 يوم في الشتاء والخريف </a:t>
            </a:r>
            <a:endParaRPr lang="ar-IQ" sz="1600" b="1" dirty="0"/>
          </a:p>
        </p:txBody>
      </p:sp>
      <p:sp>
        <p:nvSpPr>
          <p:cNvPr id="8" name="مستطيل مستدير الزوايا 7"/>
          <p:cNvSpPr/>
          <p:nvPr/>
        </p:nvSpPr>
        <p:spPr>
          <a:xfrm>
            <a:off x="0" y="5765980"/>
            <a:ext cx="6300192" cy="980728"/>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b="1" dirty="0" smtClean="0"/>
              <a:t>حوريات المتحركة تبقى مكانها داخل كتل البيض لمدة 1-2 يوم ثم تغادر مكانها باحثة عن الغذاء أما حول مكان الام أو تهاجم أجزاء نباتية جديدة </a:t>
            </a:r>
            <a:r>
              <a:rPr lang="ar-SA" dirty="0" smtClean="0"/>
              <a:t>.</a:t>
            </a:r>
            <a:endParaRPr lang="ar-IQ" dirty="0"/>
          </a:p>
        </p:txBody>
      </p:sp>
      <p:cxnSp>
        <p:nvCxnSpPr>
          <p:cNvPr id="10" name="رابط كسهم مستقيم 9"/>
          <p:cNvCxnSpPr>
            <a:stCxn id="7" idx="4"/>
          </p:cNvCxnSpPr>
          <p:nvPr/>
        </p:nvCxnSpPr>
        <p:spPr>
          <a:xfrm>
            <a:off x="2411760" y="4941168"/>
            <a:ext cx="864096" cy="81917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مربع نص 10"/>
          <p:cNvSpPr txBox="1"/>
          <p:nvPr/>
        </p:nvSpPr>
        <p:spPr>
          <a:xfrm>
            <a:off x="1115616" y="5058094"/>
            <a:ext cx="3960440" cy="707886"/>
          </a:xfrm>
          <a:prstGeom prst="rect">
            <a:avLst/>
          </a:prstGeom>
          <a:noFill/>
        </p:spPr>
        <p:txBody>
          <a:bodyPr wrap="square" rtlCol="1">
            <a:spAutoFit/>
          </a:bodyPr>
          <a:lstStyle/>
          <a:p>
            <a:r>
              <a:rPr lang="ar-SA" sz="2000" b="1" dirty="0" smtClean="0"/>
              <a:t>تفقس البيوض بعد حوالي 5-20 يوم حسب الظروف الجوية </a:t>
            </a:r>
            <a:endParaRPr lang="ar-IQ" sz="2000" b="1" dirty="0"/>
          </a:p>
        </p:txBody>
      </p:sp>
      <p:cxnSp>
        <p:nvCxnSpPr>
          <p:cNvPr id="15" name="رابط بشكل مرفق 14"/>
          <p:cNvCxnSpPr/>
          <p:nvPr/>
        </p:nvCxnSpPr>
        <p:spPr>
          <a:xfrm flipV="1">
            <a:off x="6444208" y="5229200"/>
            <a:ext cx="1152128" cy="936104"/>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6" name="مستطيل مستدير الزوايا 15"/>
          <p:cNvSpPr/>
          <p:nvPr/>
        </p:nvSpPr>
        <p:spPr>
          <a:xfrm>
            <a:off x="7596336" y="3429000"/>
            <a:ext cx="1547664" cy="3429000"/>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b="1" dirty="0" smtClean="0"/>
              <a:t>حشرة كاملة (انثى بالغة ) مدة الجيل الواحد شتاء 2-3 اشهر وشهر واحد في الربيع والصيف والخريف </a:t>
            </a:r>
            <a:endParaRPr lang="ar-IQ" b="1" dirty="0"/>
          </a:p>
        </p:txBody>
      </p:sp>
      <p:sp>
        <p:nvSpPr>
          <p:cNvPr id="17" name="شكل بيضاوي 16"/>
          <p:cNvSpPr/>
          <p:nvPr/>
        </p:nvSpPr>
        <p:spPr>
          <a:xfrm>
            <a:off x="5868144" y="4005064"/>
            <a:ext cx="1440160" cy="1692188"/>
          </a:xfrm>
          <a:prstGeom prst="ellipse">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b="1" dirty="0" smtClean="0"/>
              <a:t>3انسلاخات خلال 6-12 يوما صيفا و30 يوم شتاء</a:t>
            </a:r>
            <a:endParaRPr lang="ar-IQ" b="1" dirty="0"/>
          </a:p>
        </p:txBody>
      </p:sp>
      <p:sp>
        <p:nvSpPr>
          <p:cNvPr id="18" name="مستطيل مستدير الزوايا 17"/>
          <p:cNvSpPr/>
          <p:nvPr/>
        </p:nvSpPr>
        <p:spPr>
          <a:xfrm>
            <a:off x="4355976" y="2348880"/>
            <a:ext cx="2520280" cy="1296144"/>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t>6-8 اجيال في العام </a:t>
            </a:r>
            <a:endParaRPr lang="ar-IQ" sz="2400" b="1" dirty="0"/>
          </a:p>
        </p:txBody>
      </p:sp>
      <p:cxnSp>
        <p:nvCxnSpPr>
          <p:cNvPr id="20" name="رابط كسهم مستقيم 19"/>
          <p:cNvCxnSpPr/>
          <p:nvPr/>
        </p:nvCxnSpPr>
        <p:spPr>
          <a:xfrm flipV="1">
            <a:off x="8028384" y="1844824"/>
            <a:ext cx="0" cy="158417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1" name="مستطيل مستدير الزوايا 20"/>
          <p:cNvSpPr/>
          <p:nvPr/>
        </p:nvSpPr>
        <p:spPr>
          <a:xfrm>
            <a:off x="6300192" y="116632"/>
            <a:ext cx="2736304" cy="1728192"/>
          </a:xfrm>
          <a:prstGeom prst="round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b="1" dirty="0" smtClean="0"/>
              <a:t>شتاءا </a:t>
            </a:r>
          </a:p>
          <a:p>
            <a:pPr algn="ctr"/>
            <a:r>
              <a:rPr lang="ar-SA" b="1" dirty="0" smtClean="0"/>
              <a:t>حشرات كاملة مختبئة في الشقوق والجروح وعلى الاوراق والجذور</a:t>
            </a:r>
          </a:p>
          <a:p>
            <a:pPr algn="ctr"/>
            <a:r>
              <a:rPr lang="ar-SA" b="1" dirty="0" smtClean="0"/>
              <a:t>او اكياس بيض وحوريات مختبئة في نفس الاماكن السابقة  </a:t>
            </a:r>
            <a:endParaRPr lang="ar-IQ" b="1" dirty="0"/>
          </a:p>
        </p:txBody>
      </p:sp>
      <p:cxnSp>
        <p:nvCxnSpPr>
          <p:cNvPr id="23" name="رابط كسهم مستقيم 22"/>
          <p:cNvCxnSpPr>
            <a:stCxn id="21" idx="1"/>
          </p:cNvCxnSpPr>
          <p:nvPr/>
        </p:nvCxnSpPr>
        <p:spPr>
          <a:xfrm flipH="1">
            <a:off x="4427984" y="980728"/>
            <a:ext cx="1872208" cy="7200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18279824"/>
      </p:ext>
    </p:extLst>
  </p:cSld>
  <p:clrMapOvr>
    <a:masterClrMapping/>
  </p:clrMapOvr>
  <mc:AlternateContent xmlns:mc="http://schemas.openxmlformats.org/markup-compatibility/2006">
    <mc:Choice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548680"/>
            <a:ext cx="7488832" cy="3031599"/>
          </a:xfrm>
          <a:prstGeom prst="rect">
            <a:avLst/>
          </a:prstGeom>
          <a:noFill/>
        </p:spPr>
        <p:txBody>
          <a:bodyPr wrap="square" rtlCol="1">
            <a:spAutoFit/>
          </a:bodyPr>
          <a:lstStyle/>
          <a:p>
            <a:r>
              <a:rPr lang="ar-SA" sz="2200" b="1" dirty="0" smtClean="0">
                <a:solidFill>
                  <a:srgbClr val="FF0000"/>
                </a:solidFill>
              </a:rPr>
              <a:t>ذبابة الحمضيات البيضاء </a:t>
            </a:r>
          </a:p>
          <a:p>
            <a:r>
              <a:rPr lang="en-US" sz="2200" b="1" i="1" dirty="0" err="1" smtClean="0">
                <a:solidFill>
                  <a:srgbClr val="FF0000"/>
                </a:solidFill>
              </a:rPr>
              <a:t>Dialeurodes</a:t>
            </a:r>
            <a:r>
              <a:rPr lang="en-US" sz="2200" b="1" i="1" dirty="0" smtClean="0">
                <a:solidFill>
                  <a:srgbClr val="FF0000"/>
                </a:solidFill>
              </a:rPr>
              <a:t> </a:t>
            </a:r>
            <a:r>
              <a:rPr lang="en-US" sz="2200" b="1" i="1" dirty="0" err="1" smtClean="0">
                <a:solidFill>
                  <a:srgbClr val="FF0000"/>
                </a:solidFill>
              </a:rPr>
              <a:t>citri</a:t>
            </a:r>
            <a:endParaRPr lang="en-US" sz="2200" b="1" i="1" dirty="0" smtClean="0">
              <a:solidFill>
                <a:srgbClr val="FF0000"/>
              </a:solidFill>
            </a:endParaRPr>
          </a:p>
          <a:p>
            <a:r>
              <a:rPr lang="en-US" sz="2200" b="1" dirty="0" err="1" smtClean="0">
                <a:solidFill>
                  <a:srgbClr val="FF0000"/>
                </a:solidFill>
              </a:rPr>
              <a:t>Homoptera-Aleurodidae</a:t>
            </a:r>
            <a:endParaRPr lang="en-US" sz="2200" b="1" dirty="0" smtClean="0">
              <a:solidFill>
                <a:srgbClr val="FF0000"/>
              </a:solidFill>
            </a:endParaRPr>
          </a:p>
          <a:p>
            <a:pPr algn="just"/>
            <a:r>
              <a:rPr lang="ar-SA" sz="2500" b="1" dirty="0" smtClean="0"/>
              <a:t>الوصف : الحشرة الكاملة صغيرة الحجم , طول الانثى 1 ملم والذكر أصغر . البيضة متطاولة بلون أصفر مخضرو ذات نتوء اليرقة متحركة في العمر الاول وبلون أخضر باهت وغير متحركة في العمر الثاني وبلون اخضر مصفر العذراء مسطحة ثم تصبح محدبة بلون أصغر غامق ( برتقالي). </a:t>
            </a:r>
            <a:endParaRPr lang="ar-IQ" sz="2500" b="1" dirty="0"/>
          </a:p>
        </p:txBody>
      </p:sp>
      <p:pic>
        <p:nvPicPr>
          <p:cNvPr id="3074" name="Picture 2" descr="F:\maryam\ADN animation - حمض نووي ريبوزي منقوص الأكسجين - ويكيبيديا، الموسوعة الحرة_files\Dialeurodes citr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789040"/>
            <a:ext cx="6984776"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552287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1025</Words>
  <Application>Microsoft Office PowerPoint</Application>
  <PresentationFormat>عرض على الشاشة (3:4)‏</PresentationFormat>
  <Paragraphs>64</Paragraphs>
  <Slides>13</Slides>
  <Notes>1</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DR.Ahmed Saker</cp:lastModifiedBy>
  <cp:revision>56</cp:revision>
  <dcterms:created xsi:type="dcterms:W3CDTF">2017-03-25T06:57:54Z</dcterms:created>
  <dcterms:modified xsi:type="dcterms:W3CDTF">2017-03-25T16:34:35Z</dcterms:modified>
</cp:coreProperties>
</file>